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6"/>
  </p:notesMasterIdLst>
  <p:sldIdLst>
    <p:sldId id="256" r:id="rId2"/>
    <p:sldId id="257" r:id="rId3"/>
    <p:sldId id="258" r:id="rId4"/>
    <p:sldId id="260" r:id="rId5"/>
    <p:sldId id="288" r:id="rId6"/>
    <p:sldId id="259" r:id="rId7"/>
    <p:sldId id="287" r:id="rId8"/>
    <p:sldId id="278" r:id="rId9"/>
    <p:sldId id="289" r:id="rId10"/>
    <p:sldId id="291" r:id="rId11"/>
    <p:sldId id="292" r:id="rId12"/>
    <p:sldId id="293" r:id="rId13"/>
    <p:sldId id="294" r:id="rId14"/>
    <p:sldId id="295" r:id="rId15"/>
    <p:sldId id="279" r:id="rId16"/>
    <p:sldId id="274" r:id="rId17"/>
    <p:sldId id="296" r:id="rId18"/>
    <p:sldId id="297" r:id="rId19"/>
    <p:sldId id="298" r:id="rId20"/>
    <p:sldId id="286" r:id="rId21"/>
    <p:sldId id="268" r:id="rId22"/>
    <p:sldId id="269" r:id="rId23"/>
    <p:sldId id="270" r:id="rId24"/>
    <p:sldId id="271" r:id="rId25"/>
  </p:sldIdLst>
  <p:sldSz cx="12192000" cy="6858000"/>
  <p:notesSz cx="6858000" cy="9144000"/>
  <p:embeddedFontLst>
    <p:embeddedFont>
      <p:font typeface="Calibri" panose="020F0502020204030204" pitchFamily="34" charset="0"/>
      <p:regular r:id="rId27"/>
      <p:bold r:id="rId28"/>
      <p:italic r:id="rId29"/>
      <p:boldItalic r:id="rId30"/>
    </p:embeddedFont>
    <p:embeddedFont>
      <p:font typeface="Century Gothic" panose="020B0502020202020204"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iC5t+/7bq+tHEIkK6MWzSFw0Ncb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3F0E501-CDBD-B9B7-DD5E-279DCA4E6479}" name="Sheena Peckham" initials="SP" userId="S::sheena.peckham@internetmatters.org::6b5af47a-4b73-494d-9608-33ad3574fff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8FE4FF"/>
    <a:srgbClr val="0066FF"/>
    <a:srgbClr val="F29C38"/>
    <a:srgbClr val="32CCFE"/>
    <a:srgbClr val="2430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369D9B-CDBB-44A5-BA29-95C828C08B17}" v="58" dt="2022-04-27T13:12:22.8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17" autoAdjust="0"/>
    <p:restoredTop sz="95770" autoAdjust="0"/>
  </p:normalViewPr>
  <p:slideViewPr>
    <p:cSldViewPr snapToGrid="0">
      <p:cViewPr varScale="1">
        <p:scale>
          <a:sx n="109" d="100"/>
          <a:sy n="109" d="100"/>
        </p:scale>
        <p:origin x="69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8.fntdata"/><Relationship Id="rId42"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customschemas.google.com/relationships/presentationmetadata" Target="meta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ena P" userId="d83d14b5d57f79f0" providerId="LiveId" clId="{C1369D9B-CDBB-44A5-BA29-95C828C08B17}"/>
    <pc:docChg chg="modSld">
      <pc:chgData name="Sheena P" userId="d83d14b5d57f79f0" providerId="LiveId" clId="{C1369D9B-CDBB-44A5-BA29-95C828C08B17}" dt="2022-04-27T13:14:35.773" v="172" actId="14100"/>
      <pc:docMkLst>
        <pc:docMk/>
      </pc:docMkLst>
      <pc:sldChg chg="modSp mod">
        <pc:chgData name="Sheena P" userId="d83d14b5d57f79f0" providerId="LiveId" clId="{C1369D9B-CDBB-44A5-BA29-95C828C08B17}" dt="2022-04-27T10:42:36.846" v="31" actId="1076"/>
        <pc:sldMkLst>
          <pc:docMk/>
          <pc:sldMk cId="0" sldId="256"/>
        </pc:sldMkLst>
        <pc:spChg chg="mod">
          <ac:chgData name="Sheena P" userId="d83d14b5d57f79f0" providerId="LiveId" clId="{C1369D9B-CDBB-44A5-BA29-95C828C08B17}" dt="2022-04-27T10:42:36.846" v="31" actId="1076"/>
          <ac:spMkLst>
            <pc:docMk/>
            <pc:sldMk cId="0" sldId="256"/>
            <ac:spMk id="87" creationId="{00000000-0000-0000-0000-000000000000}"/>
          </ac:spMkLst>
        </pc:spChg>
        <pc:spChg chg="mod">
          <ac:chgData name="Sheena P" userId="d83d14b5d57f79f0" providerId="LiveId" clId="{C1369D9B-CDBB-44A5-BA29-95C828C08B17}" dt="2022-04-27T10:42:33.144" v="30" actId="14100"/>
          <ac:spMkLst>
            <pc:docMk/>
            <pc:sldMk cId="0" sldId="256"/>
            <ac:spMk id="88" creationId="{00000000-0000-0000-0000-000000000000}"/>
          </ac:spMkLst>
        </pc:spChg>
      </pc:sldChg>
      <pc:sldChg chg="modSp mod modNotes">
        <pc:chgData name="Sheena P" userId="d83d14b5d57f79f0" providerId="LiveId" clId="{C1369D9B-CDBB-44A5-BA29-95C828C08B17}" dt="2022-04-27T10:43:04.497" v="34" actId="113"/>
        <pc:sldMkLst>
          <pc:docMk/>
          <pc:sldMk cId="0" sldId="257"/>
        </pc:sldMkLst>
        <pc:spChg chg="mod">
          <ac:chgData name="Sheena P" userId="d83d14b5d57f79f0" providerId="LiveId" clId="{C1369D9B-CDBB-44A5-BA29-95C828C08B17}" dt="2022-04-27T10:43:04.497" v="34" actId="113"/>
          <ac:spMkLst>
            <pc:docMk/>
            <pc:sldMk cId="0" sldId="257"/>
            <ac:spMk id="103" creationId="{00000000-0000-0000-0000-000000000000}"/>
          </ac:spMkLst>
        </pc:spChg>
      </pc:sldChg>
      <pc:sldChg chg="modSp mod modAnim modNotes">
        <pc:chgData name="Sheena P" userId="d83d14b5d57f79f0" providerId="LiveId" clId="{C1369D9B-CDBB-44A5-BA29-95C828C08B17}" dt="2022-04-27T10:45:44.067" v="99" actId="403"/>
        <pc:sldMkLst>
          <pc:docMk/>
          <pc:sldMk cId="0" sldId="258"/>
        </pc:sldMkLst>
        <pc:spChg chg="mod">
          <ac:chgData name="Sheena P" userId="d83d14b5d57f79f0" providerId="LiveId" clId="{C1369D9B-CDBB-44A5-BA29-95C828C08B17}" dt="2022-04-27T10:45:44.067" v="99" actId="403"/>
          <ac:spMkLst>
            <pc:docMk/>
            <pc:sldMk cId="0" sldId="258"/>
            <ac:spMk id="115" creationId="{00000000-0000-0000-0000-000000000000}"/>
          </ac:spMkLst>
        </pc:spChg>
        <pc:spChg chg="mod">
          <ac:chgData name="Sheena P" userId="d83d14b5d57f79f0" providerId="LiveId" clId="{C1369D9B-CDBB-44A5-BA29-95C828C08B17}" dt="2022-04-27T10:44:26.466" v="82" actId="1076"/>
          <ac:spMkLst>
            <pc:docMk/>
            <pc:sldMk cId="0" sldId="258"/>
            <ac:spMk id="116" creationId="{00000000-0000-0000-0000-000000000000}"/>
          </ac:spMkLst>
        </pc:spChg>
        <pc:spChg chg="mod">
          <ac:chgData name="Sheena P" userId="d83d14b5d57f79f0" providerId="LiveId" clId="{C1369D9B-CDBB-44A5-BA29-95C828C08B17}" dt="2022-04-27T10:43:47.391" v="73" actId="14100"/>
          <ac:spMkLst>
            <pc:docMk/>
            <pc:sldMk cId="0" sldId="258"/>
            <ac:spMk id="117" creationId="{00000000-0000-0000-0000-000000000000}"/>
          </ac:spMkLst>
        </pc:spChg>
        <pc:spChg chg="mod">
          <ac:chgData name="Sheena P" userId="d83d14b5d57f79f0" providerId="LiveId" clId="{C1369D9B-CDBB-44A5-BA29-95C828C08B17}" dt="2022-04-27T10:44:12.809" v="79" actId="1076"/>
          <ac:spMkLst>
            <pc:docMk/>
            <pc:sldMk cId="0" sldId="258"/>
            <ac:spMk id="119" creationId="{00000000-0000-0000-0000-000000000000}"/>
          </ac:spMkLst>
        </pc:spChg>
        <pc:spChg chg="mod">
          <ac:chgData name="Sheena P" userId="d83d14b5d57f79f0" providerId="LiveId" clId="{C1369D9B-CDBB-44A5-BA29-95C828C08B17}" dt="2022-04-27T10:43:59.017" v="75" actId="403"/>
          <ac:spMkLst>
            <pc:docMk/>
            <pc:sldMk cId="0" sldId="258"/>
            <ac:spMk id="120" creationId="{00000000-0000-0000-0000-000000000000}"/>
          </ac:spMkLst>
        </pc:spChg>
        <pc:grpChg chg="mod">
          <ac:chgData name="Sheena P" userId="d83d14b5d57f79f0" providerId="LiveId" clId="{C1369D9B-CDBB-44A5-BA29-95C828C08B17}" dt="2022-04-27T10:44:09.688" v="78" actId="14100"/>
          <ac:grpSpMkLst>
            <pc:docMk/>
            <pc:sldMk cId="0" sldId="258"/>
            <ac:grpSpMk id="118" creationId="{00000000-0000-0000-0000-000000000000}"/>
          </ac:grpSpMkLst>
        </pc:grpChg>
        <pc:picChg chg="mod">
          <ac:chgData name="Sheena P" userId="d83d14b5d57f79f0" providerId="LiveId" clId="{C1369D9B-CDBB-44A5-BA29-95C828C08B17}" dt="2022-04-27T10:44:05.536" v="77" actId="1076"/>
          <ac:picMkLst>
            <pc:docMk/>
            <pc:sldMk cId="0" sldId="258"/>
            <ac:picMk id="113" creationId="{00000000-0000-0000-0000-000000000000}"/>
          </ac:picMkLst>
        </pc:picChg>
      </pc:sldChg>
      <pc:sldChg chg="modSp mod">
        <pc:chgData name="Sheena P" userId="d83d14b5d57f79f0" providerId="LiveId" clId="{C1369D9B-CDBB-44A5-BA29-95C828C08B17}" dt="2022-04-27T10:44:58.767" v="88" actId="14100"/>
        <pc:sldMkLst>
          <pc:docMk/>
          <pc:sldMk cId="0" sldId="259"/>
        </pc:sldMkLst>
        <pc:spChg chg="mod">
          <ac:chgData name="Sheena P" userId="d83d14b5d57f79f0" providerId="LiveId" clId="{C1369D9B-CDBB-44A5-BA29-95C828C08B17}" dt="2022-04-27T10:44:39.508" v="85" actId="14100"/>
          <ac:spMkLst>
            <pc:docMk/>
            <pc:sldMk cId="0" sldId="259"/>
            <ac:spMk id="130" creationId="{00000000-0000-0000-0000-000000000000}"/>
          </ac:spMkLst>
        </pc:spChg>
        <pc:spChg chg="mod">
          <ac:chgData name="Sheena P" userId="d83d14b5d57f79f0" providerId="LiveId" clId="{C1369D9B-CDBB-44A5-BA29-95C828C08B17}" dt="2022-04-27T10:44:43.862" v="86" actId="403"/>
          <ac:spMkLst>
            <pc:docMk/>
            <pc:sldMk cId="0" sldId="259"/>
            <ac:spMk id="134" creationId="{00000000-0000-0000-0000-000000000000}"/>
          </ac:spMkLst>
        </pc:spChg>
        <pc:grpChg chg="mod">
          <ac:chgData name="Sheena P" userId="d83d14b5d57f79f0" providerId="LiveId" clId="{C1369D9B-CDBB-44A5-BA29-95C828C08B17}" dt="2022-04-27T10:44:58.767" v="88" actId="14100"/>
          <ac:grpSpMkLst>
            <pc:docMk/>
            <pc:sldMk cId="0" sldId="259"/>
            <ac:grpSpMk id="132" creationId="{00000000-0000-0000-0000-000000000000}"/>
          </ac:grpSpMkLst>
        </pc:grpChg>
        <pc:picChg chg="mod">
          <ac:chgData name="Sheena P" userId="d83d14b5d57f79f0" providerId="LiveId" clId="{C1369D9B-CDBB-44A5-BA29-95C828C08B17}" dt="2022-04-27T10:41:42.192" v="23" actId="29295"/>
          <ac:picMkLst>
            <pc:docMk/>
            <pc:sldMk cId="0" sldId="259"/>
            <ac:picMk id="125" creationId="{00000000-0000-0000-0000-000000000000}"/>
          </ac:picMkLst>
        </pc:picChg>
        <pc:picChg chg="mod">
          <ac:chgData name="Sheena P" userId="d83d14b5d57f79f0" providerId="LiveId" clId="{C1369D9B-CDBB-44A5-BA29-95C828C08B17}" dt="2022-04-27T10:44:47.634" v="87" actId="14100"/>
          <ac:picMkLst>
            <pc:docMk/>
            <pc:sldMk cId="0" sldId="259"/>
            <ac:picMk id="131" creationId="{00000000-0000-0000-0000-000000000000}"/>
          </ac:picMkLst>
        </pc:picChg>
      </pc:sldChg>
      <pc:sldChg chg="modSp mod modNotes">
        <pc:chgData name="Sheena P" userId="d83d14b5d57f79f0" providerId="LiveId" clId="{C1369D9B-CDBB-44A5-BA29-95C828C08B17}" dt="2022-04-27T10:45:33.888" v="98" actId="403"/>
        <pc:sldMkLst>
          <pc:docMk/>
          <pc:sldMk cId="0" sldId="260"/>
        </pc:sldMkLst>
        <pc:spChg chg="mod">
          <ac:chgData name="Sheena P" userId="d83d14b5d57f79f0" providerId="LiveId" clId="{C1369D9B-CDBB-44A5-BA29-95C828C08B17}" dt="2022-04-27T10:45:13.984" v="93" actId="1076"/>
          <ac:spMkLst>
            <pc:docMk/>
            <pc:sldMk cId="0" sldId="260"/>
            <ac:spMk id="145" creationId="{00000000-0000-0000-0000-000000000000}"/>
          </ac:spMkLst>
        </pc:spChg>
        <pc:spChg chg="mod">
          <ac:chgData name="Sheena P" userId="d83d14b5d57f79f0" providerId="LiveId" clId="{C1369D9B-CDBB-44A5-BA29-95C828C08B17}" dt="2022-04-27T10:45:28.262" v="97" actId="1076"/>
          <ac:spMkLst>
            <pc:docMk/>
            <pc:sldMk cId="0" sldId="260"/>
            <ac:spMk id="151" creationId="{00000000-0000-0000-0000-000000000000}"/>
          </ac:spMkLst>
        </pc:spChg>
        <pc:spChg chg="mod">
          <ac:chgData name="Sheena P" userId="d83d14b5d57f79f0" providerId="LiveId" clId="{C1369D9B-CDBB-44A5-BA29-95C828C08B17}" dt="2022-04-27T10:45:22.877" v="95" actId="1076"/>
          <ac:spMkLst>
            <pc:docMk/>
            <pc:sldMk cId="0" sldId="260"/>
            <ac:spMk id="152" creationId="{00000000-0000-0000-0000-000000000000}"/>
          </ac:spMkLst>
        </pc:spChg>
        <pc:spChg chg="mod">
          <ac:chgData name="Sheena P" userId="d83d14b5d57f79f0" providerId="LiveId" clId="{C1369D9B-CDBB-44A5-BA29-95C828C08B17}" dt="2022-04-27T10:45:33.888" v="98" actId="403"/>
          <ac:spMkLst>
            <pc:docMk/>
            <pc:sldMk cId="0" sldId="260"/>
            <ac:spMk id="154" creationId="{00000000-0000-0000-0000-000000000000}"/>
          </ac:spMkLst>
        </pc:spChg>
      </pc:sldChg>
      <pc:sldChg chg="modSp mod">
        <pc:chgData name="Sheena P" userId="d83d14b5d57f79f0" providerId="LiveId" clId="{C1369D9B-CDBB-44A5-BA29-95C828C08B17}" dt="2022-04-27T10:46:24.642" v="111" actId="1076"/>
        <pc:sldMkLst>
          <pc:docMk/>
          <pc:sldMk cId="0" sldId="261"/>
        </pc:sldMkLst>
        <pc:spChg chg="mod">
          <ac:chgData name="Sheena P" userId="d83d14b5d57f79f0" providerId="LiveId" clId="{C1369D9B-CDBB-44A5-BA29-95C828C08B17}" dt="2022-04-27T10:46:24.642" v="111" actId="1076"/>
          <ac:spMkLst>
            <pc:docMk/>
            <pc:sldMk cId="0" sldId="261"/>
            <ac:spMk id="165" creationId="{00000000-0000-0000-0000-000000000000}"/>
          </ac:spMkLst>
        </pc:spChg>
        <pc:spChg chg="mod">
          <ac:chgData name="Sheena P" userId="d83d14b5d57f79f0" providerId="LiveId" clId="{C1369D9B-CDBB-44A5-BA29-95C828C08B17}" dt="2022-04-27T10:46:15.635" v="109" actId="403"/>
          <ac:spMkLst>
            <pc:docMk/>
            <pc:sldMk cId="0" sldId="261"/>
            <ac:spMk id="168" creationId="{00000000-0000-0000-0000-000000000000}"/>
          </ac:spMkLst>
        </pc:spChg>
        <pc:grpChg chg="mod">
          <ac:chgData name="Sheena P" userId="d83d14b5d57f79f0" providerId="LiveId" clId="{C1369D9B-CDBB-44A5-BA29-95C828C08B17}" dt="2022-04-27T10:46:20.606" v="110" actId="1076"/>
          <ac:grpSpMkLst>
            <pc:docMk/>
            <pc:sldMk cId="0" sldId="261"/>
            <ac:grpSpMk id="166" creationId="{00000000-0000-0000-0000-000000000000}"/>
          </ac:grpSpMkLst>
        </pc:grpChg>
        <pc:picChg chg="mod">
          <ac:chgData name="Sheena P" userId="d83d14b5d57f79f0" providerId="LiveId" clId="{C1369D9B-CDBB-44A5-BA29-95C828C08B17}" dt="2022-04-27T10:41:53.548" v="24" actId="29295"/>
          <ac:picMkLst>
            <pc:docMk/>
            <pc:sldMk cId="0" sldId="261"/>
            <ac:picMk id="160" creationId="{00000000-0000-0000-0000-000000000000}"/>
          </ac:picMkLst>
        </pc:picChg>
      </pc:sldChg>
      <pc:sldChg chg="modSp mod">
        <pc:chgData name="Sheena P" userId="d83d14b5d57f79f0" providerId="LiveId" clId="{C1369D9B-CDBB-44A5-BA29-95C828C08B17}" dt="2022-04-27T10:46:37.818" v="116" actId="403"/>
        <pc:sldMkLst>
          <pc:docMk/>
          <pc:sldMk cId="0" sldId="262"/>
        </pc:sldMkLst>
        <pc:spChg chg="mod">
          <ac:chgData name="Sheena P" userId="d83d14b5d57f79f0" providerId="LiveId" clId="{C1369D9B-CDBB-44A5-BA29-95C828C08B17}" dt="2022-04-27T10:46:34.456" v="114" actId="14100"/>
          <ac:spMkLst>
            <pc:docMk/>
            <pc:sldMk cId="0" sldId="262"/>
            <ac:spMk id="180" creationId="{00000000-0000-0000-0000-000000000000}"/>
          </ac:spMkLst>
        </pc:spChg>
        <pc:spChg chg="mod">
          <ac:chgData name="Sheena P" userId="d83d14b5d57f79f0" providerId="LiveId" clId="{C1369D9B-CDBB-44A5-BA29-95C828C08B17}" dt="2022-04-27T10:46:37.818" v="116" actId="403"/>
          <ac:spMkLst>
            <pc:docMk/>
            <pc:sldMk cId="0" sldId="262"/>
            <ac:spMk id="183" creationId="{00000000-0000-0000-0000-000000000000}"/>
          </ac:spMkLst>
        </pc:spChg>
        <pc:picChg chg="mod">
          <ac:chgData name="Sheena P" userId="d83d14b5d57f79f0" providerId="LiveId" clId="{C1369D9B-CDBB-44A5-BA29-95C828C08B17}" dt="2022-04-27T10:42:01.491" v="25" actId="29295"/>
          <ac:picMkLst>
            <pc:docMk/>
            <pc:sldMk cId="0" sldId="262"/>
            <ac:picMk id="175" creationId="{00000000-0000-0000-0000-000000000000}"/>
          </ac:picMkLst>
        </pc:picChg>
      </pc:sldChg>
      <pc:sldChg chg="modSp mod modNotes">
        <pc:chgData name="Sheena P" userId="d83d14b5d57f79f0" providerId="LiveId" clId="{C1369D9B-CDBB-44A5-BA29-95C828C08B17}" dt="2022-04-27T10:47:20.082" v="128" actId="14100"/>
        <pc:sldMkLst>
          <pc:docMk/>
          <pc:sldMk cId="0" sldId="263"/>
        </pc:sldMkLst>
        <pc:spChg chg="mod">
          <ac:chgData name="Sheena P" userId="d83d14b5d57f79f0" providerId="LiveId" clId="{C1369D9B-CDBB-44A5-BA29-95C828C08B17}" dt="2022-04-27T10:46:52.600" v="121" actId="1076"/>
          <ac:spMkLst>
            <pc:docMk/>
            <pc:sldMk cId="0" sldId="263"/>
            <ac:spMk id="192" creationId="{00000000-0000-0000-0000-000000000000}"/>
          </ac:spMkLst>
        </pc:spChg>
        <pc:spChg chg="mod">
          <ac:chgData name="Sheena P" userId="d83d14b5d57f79f0" providerId="LiveId" clId="{C1369D9B-CDBB-44A5-BA29-95C828C08B17}" dt="2022-04-27T10:47:20.082" v="128" actId="14100"/>
          <ac:spMkLst>
            <pc:docMk/>
            <pc:sldMk cId="0" sldId="263"/>
            <ac:spMk id="198" creationId="{00000000-0000-0000-0000-000000000000}"/>
          </ac:spMkLst>
        </pc:spChg>
        <pc:spChg chg="mod">
          <ac:chgData name="Sheena P" userId="d83d14b5d57f79f0" providerId="LiveId" clId="{C1369D9B-CDBB-44A5-BA29-95C828C08B17}" dt="2022-04-27T10:47:10.897" v="126" actId="403"/>
          <ac:spMkLst>
            <pc:docMk/>
            <pc:sldMk cId="0" sldId="263"/>
            <ac:spMk id="200" creationId="{00000000-0000-0000-0000-000000000000}"/>
          </ac:spMkLst>
        </pc:spChg>
        <pc:grpChg chg="mod">
          <ac:chgData name="Sheena P" userId="d83d14b5d57f79f0" providerId="LiveId" clId="{C1369D9B-CDBB-44A5-BA29-95C828C08B17}" dt="2022-04-27T10:47:13.448" v="127" actId="14100"/>
          <ac:grpSpMkLst>
            <pc:docMk/>
            <pc:sldMk cId="0" sldId="263"/>
            <ac:grpSpMk id="199" creationId="{00000000-0000-0000-0000-000000000000}"/>
          </ac:grpSpMkLst>
        </pc:grpChg>
      </pc:sldChg>
      <pc:sldChg chg="modSp mod modNotes">
        <pc:chgData name="Sheena P" userId="d83d14b5d57f79f0" providerId="LiveId" clId="{C1369D9B-CDBB-44A5-BA29-95C828C08B17}" dt="2022-04-27T10:47:50.750" v="138" actId="1076"/>
        <pc:sldMkLst>
          <pc:docMk/>
          <pc:sldMk cId="0" sldId="264"/>
        </pc:sldMkLst>
        <pc:spChg chg="mod">
          <ac:chgData name="Sheena P" userId="d83d14b5d57f79f0" providerId="LiveId" clId="{C1369D9B-CDBB-44A5-BA29-95C828C08B17}" dt="2022-04-27T10:47:39.462" v="133" actId="1076"/>
          <ac:spMkLst>
            <pc:docMk/>
            <pc:sldMk cId="0" sldId="264"/>
            <ac:spMk id="212" creationId="{00000000-0000-0000-0000-000000000000}"/>
          </ac:spMkLst>
        </pc:spChg>
        <pc:spChg chg="mod">
          <ac:chgData name="Sheena P" userId="d83d14b5d57f79f0" providerId="LiveId" clId="{C1369D9B-CDBB-44A5-BA29-95C828C08B17}" dt="2022-04-27T10:47:47.212" v="137" actId="1076"/>
          <ac:spMkLst>
            <pc:docMk/>
            <pc:sldMk cId="0" sldId="264"/>
            <ac:spMk id="218" creationId="{00000000-0000-0000-0000-000000000000}"/>
          </ac:spMkLst>
        </pc:spChg>
        <pc:spChg chg="mod">
          <ac:chgData name="Sheena P" userId="d83d14b5d57f79f0" providerId="LiveId" clId="{C1369D9B-CDBB-44A5-BA29-95C828C08B17}" dt="2022-04-27T10:47:50.750" v="138" actId="1076"/>
          <ac:spMkLst>
            <pc:docMk/>
            <pc:sldMk cId="0" sldId="264"/>
            <ac:spMk id="219" creationId="{00000000-0000-0000-0000-000000000000}"/>
          </ac:spMkLst>
        </pc:spChg>
      </pc:sldChg>
      <pc:sldChg chg="modSp mod modNotes">
        <pc:chgData name="Sheena P" userId="d83d14b5d57f79f0" providerId="LiveId" clId="{C1369D9B-CDBB-44A5-BA29-95C828C08B17}" dt="2022-04-27T10:47:59.192" v="141" actId="14100"/>
        <pc:sldMkLst>
          <pc:docMk/>
          <pc:sldMk cId="0" sldId="265"/>
        </pc:sldMkLst>
        <pc:spChg chg="mod">
          <ac:chgData name="Sheena P" userId="d83d14b5d57f79f0" providerId="LiveId" clId="{C1369D9B-CDBB-44A5-BA29-95C828C08B17}" dt="2022-04-27T10:47:59.192" v="141" actId="14100"/>
          <ac:spMkLst>
            <pc:docMk/>
            <pc:sldMk cId="0" sldId="265"/>
            <ac:spMk id="229" creationId="{00000000-0000-0000-0000-000000000000}"/>
          </ac:spMkLst>
        </pc:spChg>
      </pc:sldChg>
      <pc:sldChg chg="modSp mod modNotes">
        <pc:chgData name="Sheena P" userId="d83d14b5d57f79f0" providerId="LiveId" clId="{C1369D9B-CDBB-44A5-BA29-95C828C08B17}" dt="2022-04-27T13:12:07.090" v="146" actId="1076"/>
        <pc:sldMkLst>
          <pc:docMk/>
          <pc:sldMk cId="0" sldId="266"/>
        </pc:sldMkLst>
        <pc:spChg chg="mod">
          <ac:chgData name="Sheena P" userId="d83d14b5d57f79f0" providerId="LiveId" clId="{C1369D9B-CDBB-44A5-BA29-95C828C08B17}" dt="2022-04-27T13:12:07.090" v="146" actId="1076"/>
          <ac:spMkLst>
            <pc:docMk/>
            <pc:sldMk cId="0" sldId="266"/>
            <ac:spMk id="239" creationId="{00000000-0000-0000-0000-000000000000}"/>
          </ac:spMkLst>
        </pc:spChg>
      </pc:sldChg>
      <pc:sldChg chg="modSp mod modNotes">
        <pc:chgData name="Sheena P" userId="d83d14b5d57f79f0" providerId="LiveId" clId="{C1369D9B-CDBB-44A5-BA29-95C828C08B17}" dt="2022-04-27T13:14:09.385" v="168" actId="1076"/>
        <pc:sldMkLst>
          <pc:docMk/>
          <pc:sldMk cId="0" sldId="267"/>
        </pc:sldMkLst>
        <pc:spChg chg="mod">
          <ac:chgData name="Sheena P" userId="d83d14b5d57f79f0" providerId="LiveId" clId="{C1369D9B-CDBB-44A5-BA29-95C828C08B17}" dt="2022-04-27T13:13:32.022" v="165" actId="14100"/>
          <ac:spMkLst>
            <pc:docMk/>
            <pc:sldMk cId="0" sldId="267"/>
            <ac:spMk id="246" creationId="{00000000-0000-0000-0000-000000000000}"/>
          </ac:spMkLst>
        </pc:spChg>
        <pc:spChg chg="mod">
          <ac:chgData name="Sheena P" userId="d83d14b5d57f79f0" providerId="LiveId" clId="{C1369D9B-CDBB-44A5-BA29-95C828C08B17}" dt="2022-04-27T13:14:09.385" v="168" actId="1076"/>
          <ac:spMkLst>
            <pc:docMk/>
            <pc:sldMk cId="0" sldId="267"/>
            <ac:spMk id="251" creationId="{00000000-0000-0000-0000-000000000000}"/>
          </ac:spMkLst>
        </pc:spChg>
        <pc:spChg chg="mod">
          <ac:chgData name="Sheena P" userId="d83d14b5d57f79f0" providerId="LiveId" clId="{C1369D9B-CDBB-44A5-BA29-95C828C08B17}" dt="2022-04-27T13:13:38.437" v="166" actId="403"/>
          <ac:spMkLst>
            <pc:docMk/>
            <pc:sldMk cId="0" sldId="267"/>
            <ac:spMk id="252" creationId="{00000000-0000-0000-0000-000000000000}"/>
          </ac:spMkLst>
        </pc:spChg>
        <pc:spChg chg="mod">
          <ac:chgData name="Sheena P" userId="d83d14b5d57f79f0" providerId="LiveId" clId="{C1369D9B-CDBB-44A5-BA29-95C828C08B17}" dt="2022-04-27T13:12:54.471" v="156" actId="1076"/>
          <ac:spMkLst>
            <pc:docMk/>
            <pc:sldMk cId="0" sldId="267"/>
            <ac:spMk id="254" creationId="{00000000-0000-0000-0000-000000000000}"/>
          </ac:spMkLst>
        </pc:spChg>
        <pc:spChg chg="mod">
          <ac:chgData name="Sheena P" userId="d83d14b5d57f79f0" providerId="LiveId" clId="{C1369D9B-CDBB-44A5-BA29-95C828C08B17}" dt="2022-04-27T13:13:18.671" v="161" actId="688"/>
          <ac:spMkLst>
            <pc:docMk/>
            <pc:sldMk cId="0" sldId="267"/>
            <ac:spMk id="255" creationId="{00000000-0000-0000-0000-000000000000}"/>
          </ac:spMkLst>
        </pc:spChg>
        <pc:grpChg chg="mod">
          <ac:chgData name="Sheena P" userId="d83d14b5d57f79f0" providerId="LiveId" clId="{C1369D9B-CDBB-44A5-BA29-95C828C08B17}" dt="2022-04-27T13:13:41.977" v="167" actId="14100"/>
          <ac:grpSpMkLst>
            <pc:docMk/>
            <pc:sldMk cId="0" sldId="267"/>
            <ac:grpSpMk id="250" creationId="{00000000-0000-0000-0000-000000000000}"/>
          </ac:grpSpMkLst>
        </pc:grpChg>
        <pc:picChg chg="mod">
          <ac:chgData name="Sheena P" userId="d83d14b5d57f79f0" providerId="LiveId" clId="{C1369D9B-CDBB-44A5-BA29-95C828C08B17}" dt="2022-04-27T13:13:25.521" v="164" actId="1076"/>
          <ac:picMkLst>
            <pc:docMk/>
            <pc:sldMk cId="0" sldId="267"/>
            <ac:picMk id="256" creationId="{00000000-0000-0000-0000-000000000000}"/>
          </ac:picMkLst>
        </pc:picChg>
      </pc:sldChg>
      <pc:sldChg chg="modSp mod">
        <pc:chgData name="Sheena P" userId="d83d14b5d57f79f0" providerId="LiveId" clId="{C1369D9B-CDBB-44A5-BA29-95C828C08B17}" dt="2022-04-27T13:14:26.642" v="170" actId="14100"/>
        <pc:sldMkLst>
          <pc:docMk/>
          <pc:sldMk cId="0" sldId="269"/>
        </pc:sldMkLst>
        <pc:spChg chg="mod">
          <ac:chgData name="Sheena P" userId="d83d14b5d57f79f0" providerId="LiveId" clId="{C1369D9B-CDBB-44A5-BA29-95C828C08B17}" dt="2022-04-27T13:14:26.642" v="170" actId="14100"/>
          <ac:spMkLst>
            <pc:docMk/>
            <pc:sldMk cId="0" sldId="269"/>
            <ac:spMk id="274" creationId="{00000000-0000-0000-0000-000000000000}"/>
          </ac:spMkLst>
        </pc:spChg>
      </pc:sldChg>
      <pc:sldChg chg="modSp mod">
        <pc:chgData name="Sheena P" userId="d83d14b5d57f79f0" providerId="LiveId" clId="{C1369D9B-CDBB-44A5-BA29-95C828C08B17}" dt="2022-04-27T13:14:35.773" v="172" actId="14100"/>
        <pc:sldMkLst>
          <pc:docMk/>
          <pc:sldMk cId="0" sldId="270"/>
        </pc:sldMkLst>
        <pc:spChg chg="mod">
          <ac:chgData name="Sheena P" userId="d83d14b5d57f79f0" providerId="LiveId" clId="{C1369D9B-CDBB-44A5-BA29-95C828C08B17}" dt="2022-04-27T13:14:35.773" v="172" actId="14100"/>
          <ac:spMkLst>
            <pc:docMk/>
            <pc:sldMk cId="0" sldId="270"/>
            <ac:spMk id="28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86271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1781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4756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312198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515794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64439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4448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8799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70923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82737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2" name="Google Shape;24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39955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9" name="Google Shape;25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0" name="Google Shape;27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1" name="Google Shape;28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2" name="Google Shape;29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03985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819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8482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55850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6"/>
          <p:cNvSpPr>
            <a:spLocks noGrp="1"/>
          </p:cNvSpPr>
          <p:nvPr>
            <p:ph type="pic" idx="2"/>
          </p:nvPr>
        </p:nvSpPr>
        <p:spPr>
          <a:xfrm>
            <a:off x="5183188" y="987425"/>
            <a:ext cx="6172200" cy="4873625"/>
          </a:xfrm>
          <a:prstGeom prst="rect">
            <a:avLst/>
          </a:prstGeom>
          <a:noFill/>
          <a:ln>
            <a:noFill/>
          </a:ln>
        </p:spPr>
      </p:sp>
      <p:sp>
        <p:nvSpPr>
          <p:cNvPr id="64" name="Google Shape;64;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 Id="rId9"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0"/>
            <a:ext cx="12192000" cy="6858000"/>
          </a:xfrm>
          <a:prstGeom prst="rect">
            <a:avLst/>
          </a:prstGeom>
          <a:noFill/>
          <a:ln>
            <a:noFill/>
          </a:ln>
        </p:spPr>
      </p:pic>
      <p:sp>
        <p:nvSpPr>
          <p:cNvPr id="85" name="Google Shape;85;p1"/>
          <p:cNvSpPr/>
          <p:nvPr/>
        </p:nvSpPr>
        <p:spPr>
          <a:xfrm>
            <a:off x="332509" y="4519244"/>
            <a:ext cx="9430056" cy="194828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86" name="Google Shape;86;p1"/>
          <p:cNvGrpSpPr/>
          <p:nvPr/>
        </p:nvGrpSpPr>
        <p:grpSpPr>
          <a:xfrm>
            <a:off x="332510" y="2533953"/>
            <a:ext cx="7721600" cy="1832191"/>
            <a:chOff x="2752554" y="1831123"/>
            <a:chExt cx="7721600" cy="1832191"/>
          </a:xfrm>
        </p:grpSpPr>
        <p:sp>
          <p:nvSpPr>
            <p:cNvPr id="87" name="Google Shape;87;p1"/>
            <p:cNvSpPr/>
            <p:nvPr/>
          </p:nvSpPr>
          <p:spPr>
            <a:xfrm rot="10800000">
              <a:off x="8806084" y="3273175"/>
              <a:ext cx="460163" cy="390139"/>
            </a:xfrm>
            <a:prstGeom prst="rtTriangl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8" name="Google Shape;88;p1"/>
            <p:cNvSpPr/>
            <p:nvPr/>
          </p:nvSpPr>
          <p:spPr>
            <a:xfrm>
              <a:off x="2752554" y="1831123"/>
              <a:ext cx="7721600" cy="1490370"/>
            </a:xfrm>
            <a:prstGeom prst="roundRect">
              <a:avLst>
                <a:gd name="adj" fmla="val 11284"/>
              </a:avLst>
            </a:prstGeom>
            <a:solidFill>
              <a:schemeClr val="lt1"/>
            </a:solidFill>
            <a:ln>
              <a:noFill/>
            </a:ln>
          </p:spPr>
          <p:txBody>
            <a:bodyPr spcFirstLastPara="1" wrap="square" lIns="0" tIns="91425" rIns="91425" bIns="91425" anchor="ctr" anchorCtr="0">
              <a:noAutofit/>
            </a:bodyPr>
            <a:lstStyle/>
            <a:p>
              <a:pPr marL="505999" marR="0" lvl="0" indent="-342900" algn="l" rtl="0">
                <a:spcBef>
                  <a:spcPts val="0"/>
                </a:spcBef>
                <a:spcAft>
                  <a:spcPts val="0"/>
                </a:spcAft>
                <a:buClr>
                  <a:schemeClr val="dk1"/>
                </a:buClr>
                <a:buSzPts val="1400"/>
                <a:buFont typeface="Calibri"/>
                <a:buAutoNum type="arabicPeriod"/>
              </a:pPr>
              <a:r>
                <a:rPr lang="en-GB" sz="2400" b="0" i="0" u="none" strike="noStrike" cap="none" dirty="0">
                  <a:solidFill>
                    <a:schemeClr val="dk1"/>
                  </a:solidFill>
                  <a:latin typeface="Century Gothic"/>
                  <a:ea typeface="Century Gothic"/>
                  <a:cs typeface="Century Gothic"/>
                  <a:sym typeface="Century Gothic"/>
                </a:rPr>
                <a:t>Write your name on the handout.</a:t>
              </a:r>
              <a:endParaRPr sz="1800" dirty="0"/>
            </a:p>
            <a:p>
              <a:pPr marL="505999" marR="0" lvl="0" indent="-342900" algn="l" rtl="0">
                <a:spcBef>
                  <a:spcPts val="600"/>
                </a:spcBef>
                <a:spcAft>
                  <a:spcPts val="1200"/>
                </a:spcAft>
                <a:buClr>
                  <a:schemeClr val="dk1"/>
                </a:buClr>
                <a:buSzPts val="1400"/>
                <a:buFont typeface="Calibri"/>
                <a:buAutoNum type="arabicPeriod"/>
              </a:pPr>
              <a:r>
                <a:rPr lang="en-GB" sz="2400" b="0" i="0" u="none" strike="noStrike" cap="none" dirty="0">
                  <a:solidFill>
                    <a:schemeClr val="dk1"/>
                  </a:solidFill>
                  <a:latin typeface="Century Gothic"/>
                  <a:ea typeface="Century Gothic"/>
                  <a:cs typeface="Century Gothic"/>
                  <a:sym typeface="Century Gothic"/>
                </a:rPr>
                <a:t>Read the questions and write your answer in the “I THINK” boxes.</a:t>
              </a:r>
              <a:endParaRPr sz="2400" b="0" i="0" u="none" strike="noStrike" cap="none" dirty="0">
                <a:solidFill>
                  <a:schemeClr val="dk1"/>
                </a:solidFill>
                <a:latin typeface="Century Gothic"/>
                <a:ea typeface="Century Gothic"/>
                <a:cs typeface="Century Gothic"/>
                <a:sym typeface="Century Gothic"/>
              </a:endParaRPr>
            </a:p>
          </p:txBody>
        </p:sp>
      </p:grpSp>
      <p:sp>
        <p:nvSpPr>
          <p:cNvPr id="89" name="Google Shape;89;p1"/>
          <p:cNvSpPr/>
          <p:nvPr/>
        </p:nvSpPr>
        <p:spPr>
          <a:xfrm>
            <a:off x="0" y="4519244"/>
            <a:ext cx="961901" cy="194828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0" name="Google Shape;90;p1"/>
          <p:cNvSpPr txBox="1"/>
          <p:nvPr/>
        </p:nvSpPr>
        <p:spPr>
          <a:xfrm>
            <a:off x="332509" y="4519244"/>
            <a:ext cx="9123687" cy="1791853"/>
          </a:xfrm>
          <a:prstGeom prst="rect">
            <a:avLst/>
          </a:prstGeom>
          <a:solidFill>
            <a:srgbClr val="243044"/>
          </a:solid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chemeClr val="lt1"/>
                </a:solidFill>
                <a:latin typeface="Century Gothic"/>
                <a:ea typeface="Century Gothic"/>
                <a:cs typeface="Century Gothic"/>
                <a:sym typeface="Century Gothic"/>
              </a:rPr>
              <a:t>Baseline Knowledge: </a:t>
            </a:r>
            <a:r>
              <a:rPr lang="en-GB" sz="3200" b="1" dirty="0">
                <a:solidFill>
                  <a:schemeClr val="lt1"/>
                </a:solidFill>
                <a:latin typeface="Century Gothic"/>
                <a:ea typeface="Century Gothic"/>
                <a:cs typeface="Century Gothic"/>
                <a:sym typeface="Century Gothic"/>
              </a:rPr>
              <a:t>Online bullying &amp; hate</a:t>
            </a:r>
            <a:endParaRPr dirty="0"/>
          </a:p>
          <a:p>
            <a:pPr marL="0" marR="0" lvl="0" indent="0" algn="l" rtl="0">
              <a:lnSpc>
                <a:spcPct val="90000"/>
              </a:lnSpc>
              <a:spcBef>
                <a:spcPts val="1200"/>
              </a:spcBef>
              <a:spcAft>
                <a:spcPts val="0"/>
              </a:spcAft>
              <a:buClr>
                <a:srgbClr val="FFFFFF"/>
              </a:buClr>
              <a:buSzPts val="2300"/>
              <a:buFont typeface="Century Gothic"/>
              <a:buNone/>
            </a:pPr>
            <a:r>
              <a:rPr lang="en-GB" sz="2400" b="0" i="0" u="none" strike="noStrike" cap="none" dirty="0">
                <a:solidFill>
                  <a:schemeClr val="lt1"/>
                </a:solidFill>
                <a:latin typeface="Century Gothic"/>
                <a:ea typeface="Century Gothic"/>
                <a:cs typeface="Century Gothic"/>
                <a:sym typeface="Century Gothic"/>
              </a:rPr>
              <a:t>How much do you know about bullying and hate online?</a:t>
            </a:r>
            <a:endParaRPr dirty="0"/>
          </a:p>
        </p:txBody>
      </p:sp>
      <p:pic>
        <p:nvPicPr>
          <p:cNvPr id="92" name="Google Shape;92;p1" descr="A picture containing text, sign&#10;&#10;Description automatically generated"/>
          <p:cNvPicPr preferRelativeResize="0"/>
          <p:nvPr/>
        </p:nvPicPr>
        <p:blipFill rotWithShape="1">
          <a:blip r:embed="rId4">
            <a:alphaModFix/>
          </a:blip>
          <a:srcRect/>
          <a:stretch/>
        </p:blipFill>
        <p:spPr>
          <a:xfrm>
            <a:off x="648569" y="546903"/>
            <a:ext cx="5237018" cy="1807821"/>
          </a:xfrm>
          <a:prstGeom prst="rect">
            <a:avLst/>
          </a:prstGeom>
          <a:noFill/>
          <a:ln>
            <a:noFill/>
          </a:ln>
        </p:spPr>
      </p:pic>
      <p:pic>
        <p:nvPicPr>
          <p:cNvPr id="93" name="Google Shape;93;p1" descr="A picture containing graphical user interface&#10;&#10;Description automatically generated"/>
          <p:cNvPicPr preferRelativeResize="0"/>
          <p:nvPr/>
        </p:nvPicPr>
        <p:blipFill rotWithShape="1">
          <a:blip r:embed="rId5">
            <a:alphaModFix/>
          </a:blip>
          <a:srcRect/>
          <a:stretch/>
        </p:blipFill>
        <p:spPr>
          <a:xfrm>
            <a:off x="10385457" y="5533900"/>
            <a:ext cx="1474034" cy="933625"/>
          </a:xfrm>
          <a:prstGeom prst="rect">
            <a:avLst/>
          </a:prstGeom>
          <a:noFill/>
          <a:ln>
            <a:noFill/>
          </a:ln>
        </p:spPr>
      </p:pic>
      <p:pic>
        <p:nvPicPr>
          <p:cNvPr id="3" name="Picture 2" descr="A screen shot of a phone&#10;&#10;Description automatically generated">
            <a:extLst>
              <a:ext uri="{FF2B5EF4-FFF2-40B4-BE49-F238E27FC236}">
                <a16:creationId xmlns:a16="http://schemas.microsoft.com/office/drawing/2014/main" id="{FF7B63E3-A7CE-44AF-A50F-39F40A9DC4DF}"/>
              </a:ext>
            </a:extLst>
          </p:cNvPr>
          <p:cNvPicPr>
            <a:picLocks noChangeAspect="1"/>
          </p:cNvPicPr>
          <p:nvPr/>
        </p:nvPicPr>
        <p:blipFill>
          <a:blip r:embed="rId6"/>
          <a:stretch>
            <a:fillRect/>
          </a:stretch>
        </p:blipFill>
        <p:spPr>
          <a:xfrm rot="420413">
            <a:off x="8460002" y="225332"/>
            <a:ext cx="2784836" cy="476603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5" name="Google Shape;145;p5"/>
          <p:cNvSpPr/>
          <p:nvPr/>
        </p:nvSpPr>
        <p:spPr>
          <a:xfrm>
            <a:off x="112245" y="2007611"/>
            <a:ext cx="11845293" cy="4515040"/>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i="0" u="sng" strike="noStrike" cap="none" dirty="0">
                <a:solidFill>
                  <a:srgbClr val="243044"/>
                </a:solidFill>
                <a:latin typeface="Century Gothic"/>
                <a:ea typeface="Century Gothic"/>
                <a:cs typeface="Century Gothic"/>
                <a:sym typeface="Century Gothic"/>
              </a:rPr>
              <a:t>Bystander to upstander</a:t>
            </a:r>
          </a:p>
          <a:p>
            <a:pPr marL="163099" marR="0" lvl="0" algn="l" rtl="0">
              <a:spcBef>
                <a:spcPts val="0"/>
              </a:spcBef>
              <a:spcAft>
                <a:spcPts val="0"/>
              </a:spcAft>
              <a:buClr>
                <a:srgbClr val="243044"/>
              </a:buClr>
              <a:buSzPts val="1400"/>
            </a:pPr>
            <a:endParaRPr lang="en-GB" sz="2400" dirty="0">
              <a:solidFill>
                <a:srgbClr val="243044"/>
              </a:solidFill>
              <a:latin typeface="Century Gothic"/>
              <a:ea typeface="Century Gothic"/>
              <a:cs typeface="Century Gothic"/>
              <a:sym typeface="Century Gothic"/>
            </a:endParaRPr>
          </a:p>
          <a:p>
            <a:pPr marL="163099" marR="0" lvl="0" algn="l" rtl="0">
              <a:spcBef>
                <a:spcPts val="0"/>
              </a:spcBef>
              <a:spcAft>
                <a:spcPts val="0"/>
              </a:spcAft>
              <a:buClr>
                <a:srgbClr val="243044"/>
              </a:buClr>
              <a:buSzPts val="1400"/>
            </a:pPr>
            <a:r>
              <a:rPr lang="en-GB" sz="2400" b="1" dirty="0">
                <a:solidFill>
                  <a:srgbClr val="243044"/>
                </a:solidFill>
                <a:latin typeface="Century Gothic"/>
                <a:ea typeface="Century Gothic"/>
                <a:cs typeface="Century Gothic"/>
                <a:sym typeface="Century Gothic"/>
              </a:rPr>
              <a:t>Answer(s):</a:t>
            </a:r>
            <a:endParaRPr lang="en-GB" sz="2400" dirty="0">
              <a:solidFill>
                <a:srgbClr val="243044"/>
              </a:solidFill>
              <a:latin typeface="Century Gothic"/>
              <a:ea typeface="Century Gothic"/>
              <a:cs typeface="Century Gothic"/>
              <a:sym typeface="Century Gothic"/>
            </a:endParaRPr>
          </a:p>
          <a:p>
            <a:pPr marL="163099" marR="0" lvl="0" algn="l" rtl="0">
              <a:spcBef>
                <a:spcPts val="0"/>
              </a:spcBef>
              <a:spcAft>
                <a:spcPts val="0"/>
              </a:spcAft>
              <a:buClr>
                <a:srgbClr val="243044"/>
              </a:buClr>
              <a:buSzPts val="1400"/>
            </a:pPr>
            <a:r>
              <a:rPr lang="en-GB" sz="2400" dirty="0">
                <a:solidFill>
                  <a:srgbClr val="243044"/>
                </a:solidFill>
                <a:latin typeface="Century Gothic"/>
                <a:ea typeface="Century Gothic"/>
                <a:cs typeface="Century Gothic"/>
                <a:sym typeface="Century Gothic"/>
              </a:rPr>
              <a:t>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strike="sngStrike" dirty="0">
                <a:solidFill>
                  <a:srgbClr val="243044"/>
                </a:solidFill>
                <a:latin typeface="Century Gothic"/>
                <a:ea typeface="Century Gothic"/>
                <a:cs typeface="Century Gothic"/>
                <a:sym typeface="Century Gothic"/>
              </a:rPr>
              <a:t>In the group chat, tell Devin that she’s an even worse reader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b="1" dirty="0">
                <a:solidFill>
                  <a:srgbClr val="243044"/>
                </a:solidFill>
                <a:latin typeface="Century Gothic"/>
                <a:ea typeface="Century Gothic"/>
                <a:cs typeface="Century Gothic"/>
                <a:sym typeface="Century Gothic"/>
              </a:rPr>
              <a:t>In the group chat, say that they think Jay actually reads really well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b="1" dirty="0">
                <a:solidFill>
                  <a:srgbClr val="243044"/>
                </a:solidFill>
                <a:latin typeface="Century Gothic"/>
                <a:ea typeface="Century Gothic"/>
                <a:cs typeface="Century Gothic"/>
                <a:sym typeface="Century Gothic"/>
              </a:rPr>
              <a:t>Privately, tell Devin that they didn’t think what they said about Jay was that nice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b="1" dirty="0">
                <a:solidFill>
                  <a:srgbClr val="243044"/>
                </a:solidFill>
                <a:latin typeface="Century Gothic"/>
                <a:ea typeface="Century Gothic"/>
                <a:cs typeface="Century Gothic"/>
                <a:sym typeface="Century Gothic"/>
              </a:rPr>
              <a:t>Privately, message Jay and ask if he is okay</a:t>
            </a:r>
          </a:p>
          <a:p>
            <a:pPr marL="505999" marR="0" lvl="0" indent="-342900" algn="l" rtl="0">
              <a:spcBef>
                <a:spcPts val="0"/>
              </a:spcBef>
              <a:spcAft>
                <a:spcPts val="0"/>
              </a:spcAft>
              <a:buClr>
                <a:srgbClr val="243044"/>
              </a:buClr>
              <a:buSzPts val="1400"/>
              <a:buFont typeface="Wingdings" panose="05000000000000000000" pitchFamily="2" charset="2"/>
              <a:buChar char="q"/>
            </a:pPr>
            <a:endParaRPr lang="en-GB" sz="2400" dirty="0">
              <a:solidFill>
                <a:srgbClr val="243044"/>
              </a:solidFill>
              <a:latin typeface="Century Gothic"/>
              <a:ea typeface="Century Gothic"/>
              <a:cs typeface="Century Gothic"/>
              <a:sym typeface="Century Gothic"/>
            </a:endParaRPr>
          </a:p>
        </p:txBody>
      </p:sp>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2: </a:t>
            </a:r>
            <a:r>
              <a:rPr lang="en-GB" sz="3200" b="1" i="0" u="none" strike="noStrike" cap="none" dirty="0">
                <a:solidFill>
                  <a:schemeClr val="lt1"/>
                </a:solidFill>
                <a:latin typeface="Century Gothic"/>
                <a:ea typeface="Century Gothic"/>
                <a:cs typeface="Century Gothic"/>
                <a:sym typeface="Century Gothic"/>
              </a:rPr>
              <a:t>Taking action against cyberbullying</a:t>
            </a:r>
            <a:endParaRPr lang="en-GB" sz="3200" dirty="0"/>
          </a:p>
        </p:txBody>
      </p:sp>
      <p:sp>
        <p:nvSpPr>
          <p:cNvPr id="2" name="Google Shape;152;p5">
            <a:extLst>
              <a:ext uri="{FF2B5EF4-FFF2-40B4-BE49-F238E27FC236}">
                <a16:creationId xmlns:a16="http://schemas.microsoft.com/office/drawing/2014/main" id="{1A4AB226-9196-6068-8A21-B0AA690FE7BB}"/>
              </a:ext>
            </a:extLst>
          </p:cNvPr>
          <p:cNvSpPr/>
          <p:nvPr/>
        </p:nvSpPr>
        <p:spPr>
          <a:xfrm>
            <a:off x="332509" y="298938"/>
            <a:ext cx="11362823" cy="6339254"/>
          </a:xfrm>
          <a:prstGeom prst="roundRect">
            <a:avLst>
              <a:gd name="adj" fmla="val 11284"/>
            </a:avLst>
          </a:prstGeom>
          <a:solidFill>
            <a:srgbClr val="8FE4FF"/>
          </a:solidFill>
          <a:ln>
            <a:noFill/>
          </a:ln>
        </p:spPr>
        <p:txBody>
          <a:bodyPr spcFirstLastPara="1" wrap="square" lIns="0" tIns="91425" rIns="91425" bIns="91425" anchor="ctr" anchorCtr="0">
            <a:noAutofit/>
          </a:bodyPr>
          <a:lstStyle/>
          <a:p>
            <a:pPr marL="163099" algn="ctr"/>
            <a:r>
              <a:rPr lang="en-GB" sz="4000" dirty="0">
                <a:effectLst/>
                <a:latin typeface="Century Gothic" panose="020B0502020202020204" pitchFamily="34" charset="0"/>
                <a:ea typeface="Arial" panose="020B0604020202020204" pitchFamily="34" charset="0"/>
              </a:rPr>
              <a:t>Jay and Devin’s friends can become upstanders by standing up for Jay. This could be a supportive message publicly or privately.</a:t>
            </a:r>
          </a:p>
          <a:p>
            <a:pPr marL="163099" algn="ctr"/>
            <a:endParaRPr lang="en-GB" sz="4000" b="1" dirty="0">
              <a:latin typeface="Century Gothic" panose="020B0502020202020204" pitchFamily="34" charset="0"/>
              <a:ea typeface="Arial" panose="020B0604020202020204" pitchFamily="34" charset="0"/>
            </a:endParaRPr>
          </a:p>
          <a:p>
            <a:pPr marL="163099" algn="ctr"/>
            <a:r>
              <a:rPr lang="en-GB" sz="4000" b="1" dirty="0">
                <a:effectLst/>
                <a:latin typeface="Century Gothic" panose="020B0502020202020204" pitchFamily="34" charset="0"/>
                <a:ea typeface="Arial" panose="020B0604020202020204" pitchFamily="34" charset="0"/>
              </a:rPr>
              <a:t>The messages should not attack Devin or anyone else.</a:t>
            </a:r>
          </a:p>
          <a:p>
            <a:pPr marL="163099" algn="ctr"/>
            <a:endParaRPr lang="en-GB" sz="4000" b="1" dirty="0">
              <a:latin typeface="Century Gothic" panose="020B0502020202020204" pitchFamily="34" charset="0"/>
              <a:ea typeface="Arial" panose="020B0604020202020204" pitchFamily="34" charset="0"/>
            </a:endParaRPr>
          </a:p>
          <a:p>
            <a:pPr marL="163099" algn="ctr"/>
            <a:r>
              <a:rPr lang="en-GB" sz="3200" dirty="0">
                <a:effectLst/>
                <a:latin typeface="Century Gothic" panose="020B0502020202020204" pitchFamily="34" charset="0"/>
                <a:ea typeface="Arial" panose="020B0604020202020204" pitchFamily="34" charset="0"/>
              </a:rPr>
              <a:t>Let’s go onto the next question, ‘Make it right’</a:t>
            </a:r>
          </a:p>
        </p:txBody>
      </p:sp>
    </p:spTree>
    <p:extLst>
      <p:ext uri="{BB962C8B-B14F-4D97-AF65-F5344CB8AC3E}">
        <p14:creationId xmlns:p14="http://schemas.microsoft.com/office/powerpoint/2010/main" val="1367137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5" name="Google Shape;145;p5"/>
          <p:cNvSpPr/>
          <p:nvPr/>
        </p:nvSpPr>
        <p:spPr>
          <a:xfrm>
            <a:off x="112245" y="2007611"/>
            <a:ext cx="11845293" cy="4515040"/>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i="0" u="sng" strike="noStrike" cap="none" dirty="0">
                <a:solidFill>
                  <a:srgbClr val="243044"/>
                </a:solidFill>
                <a:latin typeface="Century Gothic"/>
                <a:ea typeface="Century Gothic"/>
                <a:cs typeface="Century Gothic"/>
                <a:sym typeface="Century Gothic"/>
              </a:rPr>
              <a:t>Make it right</a:t>
            </a:r>
          </a:p>
          <a:p>
            <a:pPr marL="163099" marR="0" lvl="0" algn="l" rtl="0">
              <a:spcBef>
                <a:spcPts val="0"/>
              </a:spcBef>
              <a:spcAft>
                <a:spcPts val="0"/>
              </a:spcAft>
              <a:buClr>
                <a:srgbClr val="243044"/>
              </a:buClr>
              <a:buSzPts val="1400"/>
            </a:pPr>
            <a:endParaRPr lang="en-GB" sz="2400" dirty="0">
              <a:solidFill>
                <a:srgbClr val="243044"/>
              </a:solidFill>
              <a:latin typeface="Century Gothic"/>
              <a:ea typeface="Century Gothic"/>
              <a:cs typeface="Century Gothic"/>
              <a:sym typeface="Century Gothic"/>
            </a:endParaRPr>
          </a:p>
          <a:p>
            <a:pPr marL="163099" marR="0" lvl="0" algn="l" rtl="0">
              <a:spcBef>
                <a:spcPts val="0"/>
              </a:spcBef>
              <a:spcAft>
                <a:spcPts val="0"/>
              </a:spcAft>
              <a:buClr>
                <a:srgbClr val="243044"/>
              </a:buClr>
              <a:buSzPts val="1400"/>
            </a:pPr>
            <a:r>
              <a:rPr lang="en-GB" sz="2400" b="1" dirty="0">
                <a:solidFill>
                  <a:srgbClr val="243044"/>
                </a:solidFill>
                <a:latin typeface="Century Gothic"/>
                <a:ea typeface="Century Gothic"/>
                <a:cs typeface="Century Gothic"/>
                <a:sym typeface="Century Gothic"/>
              </a:rPr>
              <a:t>Question: </a:t>
            </a:r>
            <a:r>
              <a:rPr lang="en-GB" sz="2400" dirty="0">
                <a:solidFill>
                  <a:srgbClr val="243044"/>
                </a:solidFill>
                <a:latin typeface="Century Gothic"/>
                <a:ea typeface="Century Gothic"/>
                <a:cs typeface="Century Gothic"/>
                <a:sym typeface="Century Gothic"/>
              </a:rPr>
              <a:t>What could Devin do to </a:t>
            </a:r>
            <a:r>
              <a:rPr lang="en-GB" sz="2400" b="1" dirty="0">
                <a:solidFill>
                  <a:srgbClr val="243044"/>
                </a:solidFill>
                <a:latin typeface="Century Gothic"/>
                <a:ea typeface="Century Gothic"/>
                <a:cs typeface="Century Gothic"/>
                <a:sym typeface="Century Gothic"/>
              </a:rPr>
              <a:t>make things right</a:t>
            </a:r>
            <a:r>
              <a:rPr lang="en-GB" sz="2400" dirty="0">
                <a:solidFill>
                  <a:srgbClr val="243044"/>
                </a:solidFill>
                <a:latin typeface="Century Gothic"/>
                <a:ea typeface="Century Gothic"/>
                <a:cs typeface="Century Gothic"/>
                <a:sym typeface="Century Gothic"/>
              </a:rPr>
              <a:t>? Choose all correct answers.</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Message Jay in the group chat and apologise; she was just joking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Message Jay in the group chat and apologise; she should’ve thought more carefully about her words</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Message Jay privately and apologise; she doesn’t actually think that his reading is bad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Apologise to her mum and promise she’ll never do it again </a:t>
            </a:r>
          </a:p>
        </p:txBody>
      </p:sp>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2: </a:t>
            </a:r>
            <a:r>
              <a:rPr lang="en-GB" sz="3200" b="1" i="0" u="none" strike="noStrike" cap="none" dirty="0">
                <a:solidFill>
                  <a:schemeClr val="lt1"/>
                </a:solidFill>
                <a:latin typeface="Century Gothic"/>
                <a:ea typeface="Century Gothic"/>
                <a:cs typeface="Century Gothic"/>
                <a:sym typeface="Century Gothic"/>
              </a:rPr>
              <a:t>Taking action against cyberbullying</a:t>
            </a:r>
            <a:endParaRPr lang="en-GB" sz="3200" dirty="0"/>
          </a:p>
        </p:txBody>
      </p:sp>
    </p:spTree>
    <p:extLst>
      <p:ext uri="{BB962C8B-B14F-4D97-AF65-F5344CB8AC3E}">
        <p14:creationId xmlns:p14="http://schemas.microsoft.com/office/powerpoint/2010/main" val="1542534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5" name="Google Shape;145;p5"/>
          <p:cNvSpPr/>
          <p:nvPr/>
        </p:nvSpPr>
        <p:spPr>
          <a:xfrm>
            <a:off x="112245" y="2007611"/>
            <a:ext cx="11845293" cy="4515040"/>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i="0" u="sng" strike="noStrike" cap="none" dirty="0">
                <a:solidFill>
                  <a:srgbClr val="243044"/>
                </a:solidFill>
                <a:latin typeface="Century Gothic"/>
                <a:ea typeface="Century Gothic"/>
                <a:cs typeface="Century Gothic"/>
                <a:sym typeface="Century Gothic"/>
              </a:rPr>
              <a:t>Make it right</a:t>
            </a:r>
          </a:p>
          <a:p>
            <a:pPr marL="163099" marR="0" lvl="0" algn="l" rtl="0">
              <a:spcBef>
                <a:spcPts val="0"/>
              </a:spcBef>
              <a:spcAft>
                <a:spcPts val="0"/>
              </a:spcAft>
              <a:buClr>
                <a:srgbClr val="243044"/>
              </a:buClr>
              <a:buSzPts val="1400"/>
            </a:pPr>
            <a:endParaRPr lang="en-GB" sz="2400" dirty="0">
              <a:solidFill>
                <a:srgbClr val="243044"/>
              </a:solidFill>
              <a:latin typeface="Century Gothic"/>
              <a:ea typeface="Century Gothic"/>
              <a:cs typeface="Century Gothic"/>
              <a:sym typeface="Century Gothic"/>
            </a:endParaRPr>
          </a:p>
          <a:p>
            <a:pPr marL="163099" marR="0" lvl="0" algn="l" rtl="0">
              <a:spcBef>
                <a:spcPts val="0"/>
              </a:spcBef>
              <a:spcAft>
                <a:spcPts val="0"/>
              </a:spcAft>
              <a:buClr>
                <a:srgbClr val="243044"/>
              </a:buClr>
              <a:buSzPts val="1400"/>
            </a:pPr>
            <a:r>
              <a:rPr lang="en-GB" sz="2400" b="1" dirty="0">
                <a:solidFill>
                  <a:srgbClr val="243044"/>
                </a:solidFill>
                <a:latin typeface="Century Gothic"/>
                <a:ea typeface="Century Gothic"/>
                <a:cs typeface="Century Gothic"/>
                <a:sym typeface="Century Gothic"/>
              </a:rPr>
              <a:t>Answer(s):</a:t>
            </a:r>
            <a:endParaRPr lang="en-GB" sz="2400" dirty="0">
              <a:solidFill>
                <a:srgbClr val="243044"/>
              </a:solidFill>
              <a:latin typeface="Century Gothic"/>
              <a:ea typeface="Century Gothic"/>
              <a:cs typeface="Century Gothic"/>
              <a:sym typeface="Century Gothic"/>
            </a:endParaRP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strike="sngStrike" dirty="0">
                <a:solidFill>
                  <a:srgbClr val="243044"/>
                </a:solidFill>
                <a:latin typeface="Century Gothic"/>
                <a:ea typeface="Century Gothic"/>
                <a:cs typeface="Century Gothic"/>
                <a:sym typeface="Century Gothic"/>
              </a:rPr>
              <a:t>Message Jay in the group chat and apologise; she was just joking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Message Jay in the group chat and apologise; she should’ve thought more carefully about her words</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Message Jay privately and apologise; she doesn’t actually think that his reading is bad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strike="sngStrike" dirty="0">
                <a:solidFill>
                  <a:srgbClr val="243044"/>
                </a:solidFill>
                <a:latin typeface="Century Gothic"/>
                <a:ea typeface="Century Gothic"/>
                <a:cs typeface="Century Gothic"/>
                <a:sym typeface="Century Gothic"/>
              </a:rPr>
              <a:t>Apologise to her mum and promise she’ll never do it again </a:t>
            </a:r>
          </a:p>
        </p:txBody>
      </p:sp>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2: </a:t>
            </a:r>
            <a:r>
              <a:rPr lang="en-GB" sz="3200" b="1" i="0" u="none" strike="noStrike" cap="none" dirty="0">
                <a:solidFill>
                  <a:schemeClr val="lt1"/>
                </a:solidFill>
                <a:latin typeface="Century Gothic"/>
                <a:ea typeface="Century Gothic"/>
                <a:cs typeface="Century Gothic"/>
                <a:sym typeface="Century Gothic"/>
              </a:rPr>
              <a:t>Taking action against cyberbullying</a:t>
            </a:r>
            <a:endParaRPr lang="en-GB" sz="3200" dirty="0"/>
          </a:p>
        </p:txBody>
      </p:sp>
      <p:sp>
        <p:nvSpPr>
          <p:cNvPr id="2" name="Google Shape;152;p5">
            <a:extLst>
              <a:ext uri="{FF2B5EF4-FFF2-40B4-BE49-F238E27FC236}">
                <a16:creationId xmlns:a16="http://schemas.microsoft.com/office/drawing/2014/main" id="{3E0FDD9F-303E-20E4-50DA-7E47718A2772}"/>
              </a:ext>
            </a:extLst>
          </p:cNvPr>
          <p:cNvSpPr/>
          <p:nvPr/>
        </p:nvSpPr>
        <p:spPr>
          <a:xfrm>
            <a:off x="414588" y="259373"/>
            <a:ext cx="11362823" cy="6339254"/>
          </a:xfrm>
          <a:prstGeom prst="roundRect">
            <a:avLst>
              <a:gd name="adj" fmla="val 11284"/>
            </a:avLst>
          </a:prstGeom>
          <a:solidFill>
            <a:srgbClr val="8FE4FF"/>
          </a:solidFill>
          <a:ln>
            <a:noFill/>
          </a:ln>
        </p:spPr>
        <p:txBody>
          <a:bodyPr spcFirstLastPara="1" wrap="square" lIns="0" tIns="91425" rIns="91425" bIns="91425" anchor="ctr" anchorCtr="0">
            <a:noAutofit/>
          </a:bodyPr>
          <a:lstStyle/>
          <a:p>
            <a:pPr marL="163099" algn="ctr"/>
            <a:r>
              <a:rPr lang="en-GB" sz="4000" dirty="0">
                <a:effectLst/>
                <a:latin typeface="Century Gothic" panose="020B0502020202020204" pitchFamily="34" charset="0"/>
                <a:ea typeface="Arial" panose="020B0604020202020204" pitchFamily="34" charset="0"/>
              </a:rPr>
              <a:t>Devin should apologise to Jay, but it needs to be genuine. Saying something was ‘just a joke’ makes the victim feel like it’s their fault for being hurt when it isn’t. </a:t>
            </a:r>
          </a:p>
          <a:p>
            <a:pPr marL="163099" algn="ctr"/>
            <a:endParaRPr lang="en-GB" sz="4000" dirty="0">
              <a:latin typeface="Century Gothic" panose="020B0502020202020204" pitchFamily="34" charset="0"/>
              <a:ea typeface="Arial" panose="020B0604020202020204" pitchFamily="34" charset="0"/>
            </a:endParaRPr>
          </a:p>
          <a:p>
            <a:pPr marL="163099" algn="ctr"/>
            <a:r>
              <a:rPr lang="en-GB" sz="4000" dirty="0">
                <a:effectLst/>
                <a:latin typeface="Century Gothic" panose="020B0502020202020204" pitchFamily="34" charset="0"/>
                <a:ea typeface="Arial" panose="020B0604020202020204" pitchFamily="34" charset="0"/>
              </a:rPr>
              <a:t>While a private apology is good, the group chat apology is better because their friends will also learn from Devin’s mistake.</a:t>
            </a:r>
          </a:p>
          <a:p>
            <a:pPr marL="163099" algn="ctr"/>
            <a:endParaRPr lang="en-GB" sz="4000" b="1" dirty="0">
              <a:latin typeface="Century Gothic" panose="020B0502020202020204" pitchFamily="34" charset="0"/>
              <a:ea typeface="Arial" panose="020B0604020202020204" pitchFamily="34" charset="0"/>
            </a:endParaRPr>
          </a:p>
          <a:p>
            <a:pPr marL="163099" algn="ctr"/>
            <a:r>
              <a:rPr lang="en-GB" sz="3200" dirty="0">
                <a:effectLst/>
                <a:latin typeface="Century Gothic" panose="020B0502020202020204" pitchFamily="34" charset="0"/>
                <a:ea typeface="Arial" panose="020B0604020202020204" pitchFamily="34" charset="0"/>
              </a:rPr>
              <a:t>Let’s go onto the next question, ‘Being honest’</a:t>
            </a:r>
          </a:p>
        </p:txBody>
      </p:sp>
    </p:spTree>
    <p:extLst>
      <p:ext uri="{BB962C8B-B14F-4D97-AF65-F5344CB8AC3E}">
        <p14:creationId xmlns:p14="http://schemas.microsoft.com/office/powerpoint/2010/main" val="1191681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5" name="Google Shape;145;p5"/>
          <p:cNvSpPr/>
          <p:nvPr/>
        </p:nvSpPr>
        <p:spPr>
          <a:xfrm>
            <a:off x="112245" y="1990027"/>
            <a:ext cx="8565763" cy="4788076"/>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300" b="1" i="0" u="sng" strike="noStrike" cap="none" dirty="0">
                <a:solidFill>
                  <a:srgbClr val="243044"/>
                </a:solidFill>
                <a:latin typeface="Century Gothic"/>
                <a:ea typeface="Century Gothic"/>
                <a:cs typeface="Century Gothic"/>
                <a:sym typeface="Century Gothic"/>
              </a:rPr>
              <a:t>Being honest</a:t>
            </a:r>
          </a:p>
          <a:p>
            <a:pPr marL="163099" marR="0" lvl="0" algn="l" rtl="0">
              <a:spcBef>
                <a:spcPts val="0"/>
              </a:spcBef>
              <a:spcAft>
                <a:spcPts val="0"/>
              </a:spcAft>
              <a:buClr>
                <a:srgbClr val="243044"/>
              </a:buClr>
              <a:buSzPts val="1400"/>
            </a:pPr>
            <a:endParaRPr lang="en-GB" sz="1600" b="1" dirty="0">
              <a:solidFill>
                <a:srgbClr val="243044"/>
              </a:solidFill>
              <a:latin typeface="Century Gothic"/>
              <a:ea typeface="Century Gothic"/>
              <a:cs typeface="Century Gothic"/>
              <a:sym typeface="Century Gothic"/>
            </a:endParaRPr>
          </a:p>
          <a:p>
            <a:pPr marL="163099" marR="0" lvl="0" algn="l" rtl="0">
              <a:spcBef>
                <a:spcPts val="0"/>
              </a:spcBef>
              <a:spcAft>
                <a:spcPts val="0"/>
              </a:spcAft>
              <a:buClr>
                <a:srgbClr val="243044"/>
              </a:buClr>
              <a:buSzPts val="1400"/>
            </a:pPr>
            <a:r>
              <a:rPr lang="en-GB" sz="2300" b="1" dirty="0">
                <a:solidFill>
                  <a:srgbClr val="243044"/>
                </a:solidFill>
                <a:latin typeface="Century Gothic"/>
                <a:ea typeface="Century Gothic"/>
                <a:cs typeface="Century Gothic"/>
                <a:sym typeface="Century Gothic"/>
              </a:rPr>
              <a:t>Question: </a:t>
            </a:r>
            <a:r>
              <a:rPr lang="en-GB" sz="2300" dirty="0">
                <a:solidFill>
                  <a:srgbClr val="243044"/>
                </a:solidFill>
                <a:latin typeface="Century Gothic"/>
                <a:ea typeface="Century Gothic"/>
                <a:cs typeface="Century Gothic"/>
                <a:sym typeface="Century Gothic"/>
              </a:rPr>
              <a:t>What could Jay do differently instead of pretending to find the words funny? Choose all correct answers</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300" dirty="0">
                <a:solidFill>
                  <a:srgbClr val="243044"/>
                </a:solidFill>
                <a:latin typeface="Century Gothic"/>
                <a:ea typeface="Century Gothic"/>
                <a:cs typeface="Century Gothic"/>
                <a:sym typeface="Century Gothic"/>
              </a:rPr>
              <a:t>Not respond</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300" dirty="0">
                <a:solidFill>
                  <a:srgbClr val="243044"/>
                </a:solidFill>
                <a:latin typeface="Century Gothic"/>
                <a:ea typeface="Century Gothic"/>
                <a:cs typeface="Century Gothic"/>
                <a:sym typeface="Century Gothic"/>
              </a:rPr>
              <a:t>Report and block Devin</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300" dirty="0">
                <a:solidFill>
                  <a:srgbClr val="243044"/>
                </a:solidFill>
                <a:latin typeface="Century Gothic"/>
                <a:ea typeface="Century Gothic"/>
                <a:cs typeface="Century Gothic"/>
                <a:sym typeface="Century Gothic"/>
              </a:rPr>
              <a:t>Tell Devin she shouldn’t talk because her Maths skills are even worse</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300" dirty="0">
                <a:solidFill>
                  <a:srgbClr val="243044"/>
                </a:solidFill>
                <a:latin typeface="Century Gothic"/>
                <a:ea typeface="Century Gothic"/>
                <a:cs typeface="Century Gothic"/>
                <a:sym typeface="Century Gothic"/>
              </a:rPr>
              <a:t>Privately message Devin and tell her that it really hurt his feelings </a:t>
            </a:r>
          </a:p>
        </p:txBody>
      </p:sp>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2: </a:t>
            </a:r>
            <a:r>
              <a:rPr lang="en-GB" sz="3200" b="1" i="0" u="none" strike="noStrike" cap="none" dirty="0">
                <a:solidFill>
                  <a:schemeClr val="lt1"/>
                </a:solidFill>
                <a:latin typeface="Century Gothic"/>
                <a:ea typeface="Century Gothic"/>
                <a:cs typeface="Century Gothic"/>
                <a:sym typeface="Century Gothic"/>
              </a:rPr>
              <a:t>Taking action against cyberbullying</a:t>
            </a:r>
            <a:endParaRPr lang="en-GB" sz="3200" dirty="0"/>
          </a:p>
        </p:txBody>
      </p:sp>
      <p:sp>
        <p:nvSpPr>
          <p:cNvPr id="2" name="Google Shape;152;p5">
            <a:extLst>
              <a:ext uri="{FF2B5EF4-FFF2-40B4-BE49-F238E27FC236}">
                <a16:creationId xmlns:a16="http://schemas.microsoft.com/office/drawing/2014/main" id="{AC4A97EF-27AD-CA31-4DE1-1C942A915FCB}"/>
              </a:ext>
            </a:extLst>
          </p:cNvPr>
          <p:cNvSpPr/>
          <p:nvPr/>
        </p:nvSpPr>
        <p:spPr>
          <a:xfrm>
            <a:off x="8543960" y="1648860"/>
            <a:ext cx="3499935" cy="5129243"/>
          </a:xfrm>
          <a:prstGeom prst="roundRect">
            <a:avLst>
              <a:gd name="adj" fmla="val 11284"/>
            </a:avLst>
          </a:prstGeom>
          <a:solidFill>
            <a:schemeClr val="lt1"/>
          </a:solidFill>
          <a:ln>
            <a:noFill/>
          </a:ln>
        </p:spPr>
        <p:txBody>
          <a:bodyPr spcFirstLastPara="1" wrap="square" lIns="0" tIns="91425" rIns="91425" bIns="91425" anchor="ctr" anchorCtr="0">
            <a:noAutofit/>
          </a:bodyPr>
          <a:lstStyle/>
          <a:p>
            <a:pPr marL="163099" marR="0" lvl="0" indent="0" algn="l" rtl="0">
              <a:spcBef>
                <a:spcPts val="0"/>
              </a:spcBef>
              <a:spcAft>
                <a:spcPts val="0"/>
              </a:spcAft>
              <a:buNone/>
            </a:pPr>
            <a:r>
              <a:rPr lang="en-GB" sz="2400" b="1" i="0" u="none" strike="noStrike" cap="none" dirty="0">
                <a:solidFill>
                  <a:schemeClr val="dk1"/>
                </a:solidFill>
                <a:latin typeface="Century Gothic"/>
                <a:ea typeface="Century Gothic"/>
                <a:cs typeface="Century Gothic"/>
                <a:sym typeface="Century Gothic"/>
              </a:rPr>
              <a:t>When you’re done:</a:t>
            </a:r>
            <a:endParaRPr sz="2400" b="0" i="0" u="none" strike="noStrike" cap="none" dirty="0">
              <a:solidFill>
                <a:schemeClr val="dk1"/>
              </a:solidFill>
              <a:latin typeface="Calibri"/>
              <a:ea typeface="Calibri"/>
              <a:cs typeface="Calibri"/>
              <a:sym typeface="Calibri"/>
            </a:endParaRPr>
          </a:p>
          <a:p>
            <a:pPr marL="163099" marR="0" lvl="0" algn="l" rtl="0">
              <a:spcBef>
                <a:spcPts val="600"/>
              </a:spcBef>
              <a:spcAft>
                <a:spcPts val="0"/>
              </a:spcAft>
              <a:buClr>
                <a:srgbClr val="F29C38"/>
              </a:buClr>
              <a:buSzPts val="1400"/>
            </a:pPr>
            <a:r>
              <a:rPr lang="en-GB" sz="2400" dirty="0">
                <a:solidFill>
                  <a:srgbClr val="F29C38"/>
                </a:solidFill>
                <a:latin typeface="Century Gothic"/>
                <a:ea typeface="Calibri"/>
                <a:cs typeface="Calibri"/>
                <a:sym typeface="Century Gothic"/>
              </a:rPr>
              <a:t>1. Think about an example of bullying. What could anyone involved have done differently?</a:t>
            </a:r>
          </a:p>
          <a:p>
            <a:pPr marL="163099" marR="0" lvl="0" algn="l" rtl="0">
              <a:spcBef>
                <a:spcPts val="600"/>
              </a:spcBef>
              <a:spcAft>
                <a:spcPts val="0"/>
              </a:spcAft>
              <a:buClr>
                <a:srgbClr val="F29C38"/>
              </a:buClr>
              <a:buSzPts val="1400"/>
            </a:pPr>
            <a:endParaRPr sz="2400" b="0" i="0" u="none" strike="noStrike" cap="none" dirty="0">
              <a:solidFill>
                <a:srgbClr val="F29C38"/>
              </a:solidFill>
              <a:latin typeface="Calibri"/>
              <a:ea typeface="Calibri"/>
              <a:cs typeface="Calibri"/>
              <a:sym typeface="Calibri"/>
            </a:endParaRPr>
          </a:p>
          <a:p>
            <a:pPr marL="163099" marR="0" lvl="0" algn="l" rtl="0">
              <a:spcBef>
                <a:spcPts val="600"/>
              </a:spcBef>
              <a:spcAft>
                <a:spcPts val="600"/>
              </a:spcAft>
              <a:buClr>
                <a:srgbClr val="00CC00"/>
              </a:buClr>
              <a:buSzPts val="1400"/>
            </a:pPr>
            <a:r>
              <a:rPr lang="en-GB" sz="2400" dirty="0">
                <a:solidFill>
                  <a:srgbClr val="00CC00"/>
                </a:solidFill>
                <a:latin typeface="Century Gothic"/>
                <a:ea typeface="Calibri"/>
                <a:cs typeface="Calibri"/>
                <a:sym typeface="Century Gothic"/>
              </a:rPr>
              <a:t>2. Think: What could someone do to make sure their jokes aren’t hurtful?</a:t>
            </a:r>
            <a:endParaRPr sz="2400" b="0" i="0" u="none" strike="noStrike" cap="none" dirty="0">
              <a:solidFill>
                <a:srgbClr val="00CC00"/>
              </a:solidFill>
              <a:latin typeface="Calibri"/>
              <a:ea typeface="Calibri"/>
              <a:cs typeface="Calibri"/>
              <a:sym typeface="Calibri"/>
            </a:endParaRPr>
          </a:p>
        </p:txBody>
      </p:sp>
    </p:spTree>
    <p:extLst>
      <p:ext uri="{BB962C8B-B14F-4D97-AF65-F5344CB8AC3E}">
        <p14:creationId xmlns:p14="http://schemas.microsoft.com/office/powerpoint/2010/main" val="52285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5" name="Google Shape;145;p5"/>
          <p:cNvSpPr/>
          <p:nvPr/>
        </p:nvSpPr>
        <p:spPr>
          <a:xfrm>
            <a:off x="112245" y="2007611"/>
            <a:ext cx="11845293" cy="4515040"/>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i="0" u="sng" strike="noStrike" cap="none" dirty="0">
                <a:solidFill>
                  <a:srgbClr val="243044"/>
                </a:solidFill>
                <a:latin typeface="Century Gothic"/>
                <a:ea typeface="Century Gothic"/>
                <a:cs typeface="Century Gothic"/>
                <a:sym typeface="Century Gothic"/>
              </a:rPr>
              <a:t>Being honest</a:t>
            </a:r>
          </a:p>
          <a:p>
            <a:pPr marL="163099" marR="0" lvl="0" algn="l" rtl="0">
              <a:spcBef>
                <a:spcPts val="0"/>
              </a:spcBef>
              <a:spcAft>
                <a:spcPts val="0"/>
              </a:spcAft>
              <a:buClr>
                <a:srgbClr val="243044"/>
              </a:buClr>
              <a:buSzPts val="1400"/>
            </a:pPr>
            <a:endParaRPr lang="en-GB" sz="2400" dirty="0">
              <a:solidFill>
                <a:srgbClr val="243044"/>
              </a:solidFill>
              <a:latin typeface="Century Gothic"/>
              <a:ea typeface="Century Gothic"/>
              <a:cs typeface="Century Gothic"/>
              <a:sym typeface="Century Gothic"/>
            </a:endParaRPr>
          </a:p>
          <a:p>
            <a:pPr marL="163099" marR="0" lvl="0" algn="l" rtl="0">
              <a:spcBef>
                <a:spcPts val="0"/>
              </a:spcBef>
              <a:spcAft>
                <a:spcPts val="0"/>
              </a:spcAft>
              <a:buClr>
                <a:srgbClr val="243044"/>
              </a:buClr>
              <a:buSzPts val="1400"/>
            </a:pPr>
            <a:r>
              <a:rPr lang="en-GB" sz="2400" b="1" dirty="0">
                <a:solidFill>
                  <a:srgbClr val="243044"/>
                </a:solidFill>
                <a:latin typeface="Century Gothic"/>
                <a:ea typeface="Century Gothic"/>
                <a:cs typeface="Century Gothic"/>
                <a:sym typeface="Century Gothic"/>
              </a:rPr>
              <a:t>Answer(s):</a:t>
            </a:r>
            <a:endParaRPr lang="en-GB" sz="2400" dirty="0">
              <a:solidFill>
                <a:srgbClr val="243044"/>
              </a:solidFill>
              <a:latin typeface="Century Gothic"/>
              <a:ea typeface="Century Gothic"/>
              <a:cs typeface="Century Gothic"/>
              <a:sym typeface="Century Gothic"/>
            </a:endParaRPr>
          </a:p>
          <a:p>
            <a:pPr marL="163099" marR="0" lvl="0" algn="l" rtl="0">
              <a:spcBef>
                <a:spcPts val="0"/>
              </a:spcBef>
              <a:spcAft>
                <a:spcPts val="0"/>
              </a:spcAft>
              <a:buClr>
                <a:srgbClr val="243044"/>
              </a:buClr>
              <a:buSzPts val="1400"/>
            </a:pPr>
            <a:r>
              <a:rPr lang="en-GB" sz="2400" dirty="0">
                <a:solidFill>
                  <a:srgbClr val="243044"/>
                </a:solidFill>
                <a:latin typeface="Century Gothic"/>
                <a:ea typeface="Century Gothic"/>
                <a:cs typeface="Century Gothic"/>
                <a:sym typeface="Century Gothic"/>
              </a:rPr>
              <a:t>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Not respond</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strike="sngStrike" dirty="0">
                <a:solidFill>
                  <a:srgbClr val="243044"/>
                </a:solidFill>
                <a:latin typeface="Century Gothic"/>
                <a:ea typeface="Century Gothic"/>
                <a:cs typeface="Century Gothic"/>
                <a:sym typeface="Century Gothic"/>
              </a:rPr>
              <a:t>Report and block Devin</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strike="sngStrike" dirty="0">
                <a:solidFill>
                  <a:srgbClr val="243044"/>
                </a:solidFill>
                <a:latin typeface="Century Gothic"/>
                <a:ea typeface="Century Gothic"/>
                <a:cs typeface="Century Gothic"/>
                <a:sym typeface="Century Gothic"/>
              </a:rPr>
              <a:t>Tell Devin she shouldn’t talk because her Maths skills are even worse</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Privately message Devin and tell her that it really hurt his feelings </a:t>
            </a:r>
          </a:p>
        </p:txBody>
      </p:sp>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2: </a:t>
            </a:r>
            <a:r>
              <a:rPr lang="en-GB" sz="3200" b="1" i="0" u="none" strike="noStrike" cap="none" dirty="0">
                <a:solidFill>
                  <a:schemeClr val="lt1"/>
                </a:solidFill>
                <a:latin typeface="Century Gothic"/>
                <a:ea typeface="Century Gothic"/>
                <a:cs typeface="Century Gothic"/>
                <a:sym typeface="Century Gothic"/>
              </a:rPr>
              <a:t>Taking action against cyberbullying</a:t>
            </a:r>
            <a:endParaRPr lang="en-GB" sz="3200" dirty="0"/>
          </a:p>
        </p:txBody>
      </p:sp>
      <p:sp>
        <p:nvSpPr>
          <p:cNvPr id="2" name="Google Shape;152;p5">
            <a:extLst>
              <a:ext uri="{FF2B5EF4-FFF2-40B4-BE49-F238E27FC236}">
                <a16:creationId xmlns:a16="http://schemas.microsoft.com/office/drawing/2014/main" id="{06FB1028-0EB7-7DBB-7F54-86A673508684}"/>
              </a:ext>
            </a:extLst>
          </p:cNvPr>
          <p:cNvSpPr/>
          <p:nvPr/>
        </p:nvSpPr>
        <p:spPr>
          <a:xfrm>
            <a:off x="414588" y="259373"/>
            <a:ext cx="11362823" cy="6339254"/>
          </a:xfrm>
          <a:prstGeom prst="roundRect">
            <a:avLst>
              <a:gd name="adj" fmla="val 11284"/>
            </a:avLst>
          </a:prstGeom>
          <a:solidFill>
            <a:srgbClr val="8FE4FF"/>
          </a:solidFill>
          <a:ln>
            <a:noFill/>
          </a:ln>
        </p:spPr>
        <p:txBody>
          <a:bodyPr spcFirstLastPara="1" wrap="square" lIns="0" tIns="91425" rIns="91425" bIns="91425" anchor="ctr" anchorCtr="0">
            <a:noAutofit/>
          </a:bodyPr>
          <a:lstStyle/>
          <a:p>
            <a:pPr marL="163099" algn="ctr"/>
            <a:r>
              <a:rPr lang="en-GB" sz="3600" dirty="0">
                <a:effectLst/>
                <a:latin typeface="Century Gothic" panose="020B0502020202020204" pitchFamily="34" charset="0"/>
                <a:ea typeface="Arial" panose="020B0604020202020204" pitchFamily="34" charset="0"/>
              </a:rPr>
              <a:t>Reporting and blocking is usually a good choice. However, Devin and Jay are friends, and Devin isn’t spamming Jay with hate. So, it’s better to talk about the situation.</a:t>
            </a:r>
          </a:p>
          <a:p>
            <a:pPr marL="163099" algn="ctr"/>
            <a:endParaRPr lang="en-GB" sz="3600" dirty="0">
              <a:latin typeface="Century Gothic" panose="020B0502020202020204" pitchFamily="34" charset="0"/>
              <a:ea typeface="Arial" panose="020B0604020202020204" pitchFamily="34" charset="0"/>
            </a:endParaRPr>
          </a:p>
          <a:p>
            <a:pPr marL="163099" algn="ctr"/>
            <a:r>
              <a:rPr lang="en-GB" sz="3600" dirty="0">
                <a:effectLst/>
                <a:latin typeface="Century Gothic" panose="020B0502020202020204" pitchFamily="34" charset="0"/>
                <a:ea typeface="Arial" panose="020B0604020202020204" pitchFamily="34" charset="0"/>
              </a:rPr>
              <a:t>It’s better for Jay not to respond in the group chat but instead have a private conversation with his friend and talk with a trusted adult about what happened.</a:t>
            </a:r>
          </a:p>
        </p:txBody>
      </p:sp>
    </p:spTree>
    <p:extLst>
      <p:ext uri="{BB962C8B-B14F-4D97-AF65-F5344CB8AC3E}">
        <p14:creationId xmlns:p14="http://schemas.microsoft.com/office/powerpoint/2010/main" val="1030206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24"/>
        <p:cNvGrpSpPr/>
        <p:nvPr/>
      </p:nvGrpSpPr>
      <p:grpSpPr>
        <a:xfrm>
          <a:off x="0" y="0"/>
          <a:ext cx="0" cy="0"/>
          <a:chOff x="0" y="0"/>
          <a:chExt cx="0" cy="0"/>
        </a:xfrm>
      </p:grpSpPr>
      <p:pic>
        <p:nvPicPr>
          <p:cNvPr id="125" name="Google Shape;125;p4"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40000"/>
          </a:blip>
          <a:srcRect/>
          <a:stretch/>
        </p:blipFill>
        <p:spPr>
          <a:xfrm rot="10800000" flipH="1">
            <a:off x="0" y="0"/>
            <a:ext cx="12192000" cy="6858000"/>
          </a:xfrm>
          <a:prstGeom prst="rect">
            <a:avLst/>
          </a:prstGeom>
          <a:noFill/>
          <a:ln>
            <a:noFill/>
          </a:ln>
        </p:spPr>
      </p:pic>
      <p:sp>
        <p:nvSpPr>
          <p:cNvPr id="126" name="Google Shape;126;p4"/>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7" name="Google Shape;127;p4"/>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8" name="Google Shape;128;p4"/>
          <p:cNvSpPr txBox="1"/>
          <p:nvPr/>
        </p:nvSpPr>
        <p:spPr>
          <a:xfrm>
            <a:off x="648571" y="545295"/>
            <a:ext cx="5828430" cy="1365663"/>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1200"/>
              </a:spcAft>
              <a:buClr>
                <a:srgbClr val="FFFFFF"/>
              </a:buClr>
              <a:buSzPts val="2300"/>
              <a:buFont typeface="Century Gothic"/>
              <a:buNone/>
            </a:pPr>
            <a:r>
              <a:rPr lang="en-GB" sz="4400" b="1" i="0" u="none" strike="noStrike" cap="none" dirty="0">
                <a:solidFill>
                  <a:schemeClr val="lt1"/>
                </a:solidFill>
                <a:latin typeface="Century Gothic"/>
                <a:ea typeface="Century Gothic"/>
                <a:cs typeface="Century Gothic"/>
                <a:sym typeface="Century Gothic"/>
              </a:rPr>
              <a:t>Stop &amp; Talk</a:t>
            </a:r>
            <a:endParaRPr sz="3600" b="0" i="0" u="none" strike="noStrike" cap="none" dirty="0">
              <a:solidFill>
                <a:schemeClr val="lt1"/>
              </a:solidFill>
              <a:latin typeface="Century Gothic"/>
              <a:ea typeface="Century Gothic"/>
              <a:cs typeface="Century Gothic"/>
              <a:sym typeface="Century Gothic"/>
            </a:endParaRPr>
          </a:p>
        </p:txBody>
      </p:sp>
      <p:pic>
        <p:nvPicPr>
          <p:cNvPr id="129" name="Google Shape;129;p4"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30" name="Google Shape;130;p4"/>
          <p:cNvSpPr/>
          <p:nvPr/>
        </p:nvSpPr>
        <p:spPr>
          <a:xfrm>
            <a:off x="283196" y="2254374"/>
            <a:ext cx="7609053" cy="3698018"/>
          </a:xfrm>
          <a:prstGeom prst="roundRect">
            <a:avLst>
              <a:gd name="adj" fmla="val 0"/>
            </a:avLst>
          </a:prstGeom>
          <a:noFill/>
          <a:ln>
            <a:noFill/>
          </a:ln>
        </p:spPr>
        <p:txBody>
          <a:bodyPr spcFirstLastPara="1" wrap="square" lIns="0" tIns="0" rIns="0" bIns="0" anchor="t" anchorCtr="0">
            <a:noAutofit/>
          </a:bodyPr>
          <a:lstStyle/>
          <a:p>
            <a:pPr marL="163099" marR="0" lvl="0" indent="0" algn="l" rtl="0">
              <a:spcBef>
                <a:spcPts val="0"/>
              </a:spcBef>
              <a:spcAft>
                <a:spcPts val="0"/>
              </a:spcAft>
              <a:buNone/>
            </a:pPr>
            <a:r>
              <a:rPr lang="en-GB" sz="2800" b="1" i="0" u="none" strike="noStrike" cap="none" dirty="0">
                <a:solidFill>
                  <a:srgbClr val="243044"/>
                </a:solidFill>
                <a:latin typeface="Century Gothic"/>
                <a:ea typeface="Century Gothic"/>
                <a:cs typeface="Century Gothic"/>
                <a:sym typeface="Century Gothic"/>
              </a:rPr>
              <a:t>Let’s discuss…</a:t>
            </a:r>
          </a:p>
          <a:p>
            <a:pPr marL="163099" marR="0" lvl="0" indent="0" algn="l" rtl="0">
              <a:spcBef>
                <a:spcPts val="0"/>
              </a:spcBef>
              <a:spcAft>
                <a:spcPts val="0"/>
              </a:spcAft>
              <a:buNone/>
            </a:pPr>
            <a:endParaRPr sz="2000" dirty="0"/>
          </a:p>
          <a:p>
            <a:pPr marL="448849" lvl="0" indent="-285750">
              <a:spcBef>
                <a:spcPts val="600"/>
              </a:spcBef>
              <a:buClr>
                <a:srgbClr val="243044"/>
              </a:buClr>
              <a:buSzPts val="1400"/>
              <a:buFont typeface="Arial"/>
              <a:buChar char="•"/>
            </a:pPr>
            <a:r>
              <a:rPr lang="en-GB" sz="2800" dirty="0">
                <a:solidFill>
                  <a:srgbClr val="243044"/>
                </a:solidFill>
                <a:latin typeface="Century Gothic"/>
                <a:ea typeface="Century Gothic"/>
                <a:cs typeface="Century Gothic"/>
                <a:sym typeface="Century Gothic"/>
              </a:rPr>
              <a:t>Think of your favourite online game or app. What might bullying or hate look like in those spaces?</a:t>
            </a:r>
          </a:p>
          <a:p>
            <a:pPr marL="448849" lvl="0" indent="-285750">
              <a:spcBef>
                <a:spcPts val="600"/>
              </a:spcBef>
              <a:buClr>
                <a:srgbClr val="243044"/>
              </a:buClr>
              <a:buSzPts val="1400"/>
              <a:buFont typeface="Arial"/>
              <a:buChar char="•"/>
            </a:pPr>
            <a:endParaRPr lang="en-GB" sz="2800" dirty="0">
              <a:solidFill>
                <a:srgbClr val="243044"/>
              </a:solidFill>
              <a:latin typeface="Century Gothic"/>
              <a:sym typeface="Century Gothic"/>
            </a:endParaRPr>
          </a:p>
          <a:p>
            <a:pPr marL="448849" lvl="0" indent="-285750">
              <a:spcBef>
                <a:spcPts val="600"/>
              </a:spcBef>
              <a:buClr>
                <a:srgbClr val="243044"/>
              </a:buClr>
              <a:buSzPts val="1400"/>
              <a:buFont typeface="Arial"/>
              <a:buChar char="•"/>
            </a:pPr>
            <a:r>
              <a:rPr lang="en-GB" sz="2800" dirty="0">
                <a:solidFill>
                  <a:srgbClr val="243044"/>
                </a:solidFill>
                <a:latin typeface="Century Gothic"/>
                <a:sym typeface="Century Gothic"/>
              </a:rPr>
              <a:t>What could someone do to stop that behaviour in those games or apps?</a:t>
            </a:r>
            <a:endParaRPr sz="2000" dirty="0"/>
          </a:p>
        </p:txBody>
      </p:sp>
      <p:pic>
        <p:nvPicPr>
          <p:cNvPr id="138" name="Google Shape;138;p4" descr="Icon&#10;&#10;Description automatically generated"/>
          <p:cNvPicPr preferRelativeResize="0"/>
          <p:nvPr/>
        </p:nvPicPr>
        <p:blipFill rotWithShape="1">
          <a:blip r:embed="rId5">
            <a:alphaModFix/>
          </a:blip>
          <a:srcRect/>
          <a:stretch/>
        </p:blipFill>
        <p:spPr>
          <a:xfrm rot="772238">
            <a:off x="7050239" y="622492"/>
            <a:ext cx="1423765" cy="1433815"/>
          </a:xfrm>
          <a:prstGeom prst="rect">
            <a:avLst/>
          </a:prstGeom>
          <a:noFill/>
          <a:ln>
            <a:noFill/>
          </a:ln>
        </p:spPr>
      </p:pic>
      <p:pic>
        <p:nvPicPr>
          <p:cNvPr id="9" name="Google Shape;149;p5">
            <a:extLst>
              <a:ext uri="{FF2B5EF4-FFF2-40B4-BE49-F238E27FC236}">
                <a16:creationId xmlns:a16="http://schemas.microsoft.com/office/drawing/2014/main" id="{46F7E55B-703D-3721-74EB-AC749F3BC626}"/>
              </a:ext>
            </a:extLst>
          </p:cNvPr>
          <p:cNvPicPr preferRelativeResize="0"/>
          <p:nvPr/>
        </p:nvPicPr>
        <p:blipFill rotWithShape="1">
          <a:blip r:embed="rId6">
            <a:alphaModFix/>
          </a:blip>
          <a:srcRect/>
          <a:stretch/>
        </p:blipFill>
        <p:spPr>
          <a:xfrm flipH="1">
            <a:off x="8393546" y="1864647"/>
            <a:ext cx="3297157" cy="5022107"/>
          </a:xfrm>
          <a:prstGeom prst="rect">
            <a:avLst/>
          </a:prstGeom>
          <a:noFill/>
          <a:ln>
            <a:noFill/>
          </a:ln>
        </p:spPr>
      </p:pic>
      <p:grpSp>
        <p:nvGrpSpPr>
          <p:cNvPr id="2" name="Google Shape;135;p4">
            <a:extLst>
              <a:ext uri="{FF2B5EF4-FFF2-40B4-BE49-F238E27FC236}">
                <a16:creationId xmlns:a16="http://schemas.microsoft.com/office/drawing/2014/main" id="{94497353-9306-2FAC-5C7B-F1BE88DB5AD5}"/>
              </a:ext>
            </a:extLst>
          </p:cNvPr>
          <p:cNvGrpSpPr/>
          <p:nvPr/>
        </p:nvGrpSpPr>
        <p:grpSpPr>
          <a:xfrm rot="21069352">
            <a:off x="10396892" y="5245810"/>
            <a:ext cx="1413164" cy="1413164"/>
            <a:chOff x="6757060" y="3158836"/>
            <a:chExt cx="1413164" cy="1413164"/>
          </a:xfrm>
          <a:solidFill>
            <a:srgbClr val="0066FF"/>
          </a:solidFill>
        </p:grpSpPr>
        <p:sp>
          <p:nvSpPr>
            <p:cNvPr id="3" name="Google Shape;136;p4">
              <a:extLst>
                <a:ext uri="{FF2B5EF4-FFF2-40B4-BE49-F238E27FC236}">
                  <a16:creationId xmlns:a16="http://schemas.microsoft.com/office/drawing/2014/main" id="{3C68810E-57D3-7954-D266-B9ABB9A5A96D}"/>
                </a:ext>
              </a:extLst>
            </p:cNvPr>
            <p:cNvSpPr/>
            <p:nvPr/>
          </p:nvSpPr>
          <p:spPr>
            <a:xfrm>
              <a:off x="6757060" y="3158836"/>
              <a:ext cx="1413164" cy="1413164"/>
            </a:xfrm>
            <a:prstGeom prst="ellipse">
              <a:avLst/>
            </a:prstGeom>
            <a:grpFill/>
            <a:ln>
              <a:noFill/>
            </a:ln>
            <a:effectLst>
              <a:outerShdw dist="147553" dir="3660000" algn="tl" rotWithShape="0">
                <a:srgbClr val="000000">
                  <a:alpha val="26666"/>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4" name="Google Shape;137;p4">
              <a:extLst>
                <a:ext uri="{FF2B5EF4-FFF2-40B4-BE49-F238E27FC236}">
                  <a16:creationId xmlns:a16="http://schemas.microsoft.com/office/drawing/2014/main" id="{7B299926-0E14-F26D-0001-C8CEB3869189}"/>
                </a:ext>
              </a:extLst>
            </p:cNvPr>
            <p:cNvSpPr/>
            <p:nvPr/>
          </p:nvSpPr>
          <p:spPr>
            <a:xfrm>
              <a:off x="6950334" y="3542252"/>
              <a:ext cx="1026615" cy="646331"/>
            </a:xfrm>
            <a:prstGeom prst="rect">
              <a:avLst/>
            </a:prstGeom>
            <a:grp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b="1" i="0" u="none" strike="noStrike" cap="none" dirty="0">
                  <a:solidFill>
                    <a:schemeClr val="bg1"/>
                  </a:solidFill>
                  <a:latin typeface="Century Gothic"/>
                  <a:ea typeface="Century Gothic"/>
                  <a:cs typeface="Century Gothic"/>
                  <a:sym typeface="Century Gothic"/>
                </a:rPr>
                <a:t>ASK-IT</a:t>
              </a:r>
              <a:br>
                <a:rPr lang="en-GB" sz="1800" b="1" i="0" u="none" strike="noStrike" cap="none" dirty="0">
                  <a:solidFill>
                    <a:schemeClr val="bg1"/>
                  </a:solidFill>
                  <a:latin typeface="Century Gothic"/>
                  <a:ea typeface="Century Gothic"/>
                  <a:cs typeface="Century Gothic"/>
                  <a:sym typeface="Century Gothic"/>
                </a:rPr>
              </a:br>
              <a:r>
                <a:rPr lang="en-GB" sz="1800" b="1" i="0" u="none" strike="noStrike" cap="none" dirty="0">
                  <a:solidFill>
                    <a:schemeClr val="bg1"/>
                  </a:solidFill>
                  <a:latin typeface="Century Gothic"/>
                  <a:ea typeface="Century Gothic"/>
                  <a:cs typeface="Century Gothic"/>
                  <a:sym typeface="Century Gothic"/>
                </a:rPr>
                <a:t>BASKET!</a:t>
              </a:r>
              <a:endParaRPr dirty="0">
                <a:solidFill>
                  <a:schemeClr val="bg1"/>
                </a:solidFill>
              </a:endParaRPr>
            </a:p>
          </p:txBody>
        </p:sp>
      </p:grpSp>
    </p:spTree>
    <p:extLst>
      <p:ext uri="{BB962C8B-B14F-4D97-AF65-F5344CB8AC3E}">
        <p14:creationId xmlns:p14="http://schemas.microsoft.com/office/powerpoint/2010/main" val="3014223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7468"/>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3: </a:t>
            </a:r>
            <a:r>
              <a:rPr lang="en-GB" sz="3200" b="1" i="0" u="none" strike="noStrike" cap="none" dirty="0">
                <a:solidFill>
                  <a:schemeClr val="lt1"/>
                </a:solidFill>
                <a:latin typeface="Century Gothic"/>
                <a:ea typeface="Century Gothic"/>
                <a:cs typeface="Century Gothic"/>
                <a:sym typeface="Century Gothic"/>
              </a:rPr>
              <a:t>Playing With Hate</a:t>
            </a:r>
            <a:endParaRPr dirty="0"/>
          </a:p>
        </p:txBody>
      </p:sp>
      <p:sp>
        <p:nvSpPr>
          <p:cNvPr id="2" name="Google Shape;145;p5">
            <a:extLst>
              <a:ext uri="{FF2B5EF4-FFF2-40B4-BE49-F238E27FC236}">
                <a16:creationId xmlns:a16="http://schemas.microsoft.com/office/drawing/2014/main" id="{96C8DD86-8F2C-503E-9B29-9BED6D1F5EAD}"/>
              </a:ext>
            </a:extLst>
          </p:cNvPr>
          <p:cNvSpPr/>
          <p:nvPr/>
        </p:nvSpPr>
        <p:spPr>
          <a:xfrm>
            <a:off x="332508" y="2193556"/>
            <a:ext cx="11224753" cy="1332069"/>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0" i="0" u="none" strike="noStrike" cap="none" dirty="0">
                <a:solidFill>
                  <a:srgbClr val="243044"/>
                </a:solidFill>
                <a:latin typeface="Century Gothic"/>
                <a:ea typeface="Century Gothic"/>
                <a:cs typeface="Century Gothic"/>
                <a:sym typeface="Century Gothic"/>
              </a:rPr>
              <a:t>Continue to Once Upon Online. </a:t>
            </a:r>
            <a:r>
              <a:rPr lang="en-GB" sz="2400" dirty="0">
                <a:solidFill>
                  <a:srgbClr val="243044"/>
                </a:solidFill>
                <a:latin typeface="Century Gothic"/>
                <a:ea typeface="Century Gothic"/>
                <a:cs typeface="Century Gothic"/>
                <a:sym typeface="Century Gothic"/>
              </a:rPr>
              <a:t>Ask for help if you need it.</a:t>
            </a:r>
          </a:p>
          <a:p>
            <a:pPr marL="163099" marR="0" lvl="0" algn="l" rtl="0">
              <a:spcBef>
                <a:spcPts val="0"/>
              </a:spcBef>
              <a:spcAft>
                <a:spcPts val="0"/>
              </a:spcAft>
              <a:buClr>
                <a:srgbClr val="243044"/>
              </a:buClr>
              <a:buSzPts val="1400"/>
            </a:pPr>
            <a:endParaRPr lang="en-GB" sz="2400" dirty="0">
              <a:solidFill>
                <a:srgbClr val="243044"/>
              </a:solidFill>
              <a:latin typeface="Century Gothic"/>
              <a:sym typeface="Century Gothic"/>
            </a:endParaRPr>
          </a:p>
          <a:p>
            <a:pPr marL="163099" marR="0" lvl="0" algn="l" rtl="0">
              <a:spcBef>
                <a:spcPts val="0"/>
              </a:spcBef>
              <a:spcAft>
                <a:spcPts val="0"/>
              </a:spcAft>
              <a:buClr>
                <a:srgbClr val="243044"/>
              </a:buClr>
              <a:buSzPts val="1400"/>
            </a:pPr>
            <a:r>
              <a:rPr lang="en-GB" sz="2400" dirty="0">
                <a:solidFill>
                  <a:srgbClr val="243044"/>
                </a:solidFill>
                <a:latin typeface="Century Gothic"/>
                <a:sym typeface="Century Gothic"/>
              </a:rPr>
              <a:t>Choose your favourite Helper to support you through the story:</a:t>
            </a:r>
            <a:endParaRPr lang="en-GB" sz="1800" dirty="0"/>
          </a:p>
        </p:txBody>
      </p:sp>
      <p:pic>
        <p:nvPicPr>
          <p:cNvPr id="4" name="Google Shape;131;p4">
            <a:extLst>
              <a:ext uri="{FF2B5EF4-FFF2-40B4-BE49-F238E27FC236}">
                <a16:creationId xmlns:a16="http://schemas.microsoft.com/office/drawing/2014/main" id="{DE86C346-923A-8B30-9050-A1C5D81082E0}"/>
              </a:ext>
            </a:extLst>
          </p:cNvPr>
          <p:cNvPicPr preferRelativeResize="0"/>
          <p:nvPr/>
        </p:nvPicPr>
        <p:blipFill rotWithShape="1">
          <a:blip r:embed="rId5">
            <a:alphaModFix/>
          </a:blip>
          <a:srcRect/>
          <a:stretch/>
        </p:blipFill>
        <p:spPr>
          <a:xfrm flipH="1">
            <a:off x="508544" y="3879095"/>
            <a:ext cx="1985220" cy="3153898"/>
          </a:xfrm>
          <a:prstGeom prst="rect">
            <a:avLst/>
          </a:prstGeom>
          <a:noFill/>
          <a:ln>
            <a:noFill/>
          </a:ln>
        </p:spPr>
      </p:pic>
      <p:pic>
        <p:nvPicPr>
          <p:cNvPr id="5" name="Google Shape;170;p6">
            <a:extLst>
              <a:ext uri="{FF2B5EF4-FFF2-40B4-BE49-F238E27FC236}">
                <a16:creationId xmlns:a16="http://schemas.microsoft.com/office/drawing/2014/main" id="{D1C05BB5-FFA0-9932-54B4-2BED339A9E53}"/>
              </a:ext>
            </a:extLst>
          </p:cNvPr>
          <p:cNvPicPr preferRelativeResize="0"/>
          <p:nvPr/>
        </p:nvPicPr>
        <p:blipFill rotWithShape="1">
          <a:blip r:embed="rId6">
            <a:alphaModFix/>
          </a:blip>
          <a:srcRect/>
          <a:stretch/>
        </p:blipFill>
        <p:spPr>
          <a:xfrm flipH="1">
            <a:off x="2517516" y="4020998"/>
            <a:ext cx="2204807" cy="3021206"/>
          </a:xfrm>
          <a:prstGeom prst="rect">
            <a:avLst/>
          </a:prstGeom>
          <a:noFill/>
          <a:ln>
            <a:noFill/>
          </a:ln>
        </p:spPr>
      </p:pic>
      <p:pic>
        <p:nvPicPr>
          <p:cNvPr id="6" name="Google Shape;256;p12" descr="A person wearing glasses&#10;&#10;Description automatically generated with medium confidence">
            <a:extLst>
              <a:ext uri="{FF2B5EF4-FFF2-40B4-BE49-F238E27FC236}">
                <a16:creationId xmlns:a16="http://schemas.microsoft.com/office/drawing/2014/main" id="{17AD0FC7-6A81-5FA4-B8EE-1FB5D5E8558A}"/>
              </a:ext>
            </a:extLst>
          </p:cNvPr>
          <p:cNvPicPr preferRelativeResize="0"/>
          <p:nvPr/>
        </p:nvPicPr>
        <p:blipFill rotWithShape="1">
          <a:blip r:embed="rId7">
            <a:alphaModFix/>
          </a:blip>
          <a:srcRect/>
          <a:stretch/>
        </p:blipFill>
        <p:spPr>
          <a:xfrm flipH="1">
            <a:off x="4748880" y="3945843"/>
            <a:ext cx="2594002" cy="3153898"/>
          </a:xfrm>
          <a:prstGeom prst="rect">
            <a:avLst/>
          </a:prstGeom>
          <a:noFill/>
          <a:ln>
            <a:noFill/>
          </a:ln>
        </p:spPr>
      </p:pic>
      <p:pic>
        <p:nvPicPr>
          <p:cNvPr id="7" name="Google Shape;202;p8">
            <a:extLst>
              <a:ext uri="{FF2B5EF4-FFF2-40B4-BE49-F238E27FC236}">
                <a16:creationId xmlns:a16="http://schemas.microsoft.com/office/drawing/2014/main" id="{CF1D1E99-C9B5-576B-B3A2-87601B9A979D}"/>
              </a:ext>
            </a:extLst>
          </p:cNvPr>
          <p:cNvPicPr preferRelativeResize="0"/>
          <p:nvPr/>
        </p:nvPicPr>
        <p:blipFill rotWithShape="1">
          <a:blip r:embed="rId8">
            <a:alphaModFix/>
          </a:blip>
          <a:srcRect/>
          <a:stretch/>
        </p:blipFill>
        <p:spPr>
          <a:xfrm flipH="1">
            <a:off x="7134542" y="3897516"/>
            <a:ext cx="2539941" cy="3153899"/>
          </a:xfrm>
          <a:prstGeom prst="rect">
            <a:avLst/>
          </a:prstGeom>
          <a:noFill/>
          <a:ln>
            <a:noFill/>
          </a:ln>
        </p:spPr>
      </p:pic>
      <p:pic>
        <p:nvPicPr>
          <p:cNvPr id="8" name="Google Shape;149;p5">
            <a:extLst>
              <a:ext uri="{FF2B5EF4-FFF2-40B4-BE49-F238E27FC236}">
                <a16:creationId xmlns:a16="http://schemas.microsoft.com/office/drawing/2014/main" id="{C963CC17-3E15-1F8A-5D8E-E643CFBC81C4}"/>
              </a:ext>
            </a:extLst>
          </p:cNvPr>
          <p:cNvPicPr preferRelativeResize="0"/>
          <p:nvPr/>
        </p:nvPicPr>
        <p:blipFill rotWithShape="1">
          <a:blip r:embed="rId9">
            <a:alphaModFix/>
          </a:blip>
          <a:srcRect/>
          <a:stretch/>
        </p:blipFill>
        <p:spPr>
          <a:xfrm flipH="1">
            <a:off x="9728545" y="3923519"/>
            <a:ext cx="2080494" cy="3059086"/>
          </a:xfrm>
          <a:prstGeom prst="rect">
            <a:avLst/>
          </a:prstGeom>
          <a:noFill/>
          <a:ln>
            <a:noFill/>
          </a:ln>
        </p:spPr>
      </p:pic>
      <p:sp>
        <p:nvSpPr>
          <p:cNvPr id="9" name="Google Shape;145;p5">
            <a:extLst>
              <a:ext uri="{FF2B5EF4-FFF2-40B4-BE49-F238E27FC236}">
                <a16:creationId xmlns:a16="http://schemas.microsoft.com/office/drawing/2014/main" id="{A16D5417-B822-55E2-E6B8-ADB49F71A6EE}"/>
              </a:ext>
            </a:extLst>
          </p:cNvPr>
          <p:cNvSpPr/>
          <p:nvPr/>
        </p:nvSpPr>
        <p:spPr>
          <a:xfrm>
            <a:off x="870123" y="3420237"/>
            <a:ext cx="798422" cy="406996"/>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i="0" u="none" strike="noStrike" cap="none" dirty="0">
                <a:solidFill>
                  <a:srgbClr val="243044"/>
                </a:solidFill>
                <a:latin typeface="Century Gothic"/>
                <a:ea typeface="Century Gothic"/>
                <a:cs typeface="Century Gothic"/>
                <a:sym typeface="Century Gothic"/>
              </a:rPr>
              <a:t>Jas</a:t>
            </a:r>
            <a:endParaRPr lang="en-GB" sz="1800" b="1" dirty="0"/>
          </a:p>
        </p:txBody>
      </p:sp>
      <p:sp>
        <p:nvSpPr>
          <p:cNvPr id="10" name="Google Shape;145;p5">
            <a:extLst>
              <a:ext uri="{FF2B5EF4-FFF2-40B4-BE49-F238E27FC236}">
                <a16:creationId xmlns:a16="http://schemas.microsoft.com/office/drawing/2014/main" id="{6D7703D2-04F8-A1AD-9923-44B5D5811775}"/>
              </a:ext>
            </a:extLst>
          </p:cNvPr>
          <p:cNvSpPr/>
          <p:nvPr/>
        </p:nvSpPr>
        <p:spPr>
          <a:xfrm>
            <a:off x="2538668" y="3437267"/>
            <a:ext cx="1446830" cy="406996"/>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i="0" u="none" strike="noStrike" cap="none" dirty="0">
                <a:solidFill>
                  <a:srgbClr val="243044"/>
                </a:solidFill>
                <a:latin typeface="Century Gothic"/>
                <a:ea typeface="Century Gothic"/>
                <a:cs typeface="Century Gothic"/>
                <a:sym typeface="Century Gothic"/>
              </a:rPr>
              <a:t>Maryam</a:t>
            </a:r>
            <a:endParaRPr lang="en-GB" sz="1800" b="1" dirty="0"/>
          </a:p>
        </p:txBody>
      </p:sp>
      <p:sp>
        <p:nvSpPr>
          <p:cNvPr id="11" name="Google Shape;145;p5">
            <a:extLst>
              <a:ext uri="{FF2B5EF4-FFF2-40B4-BE49-F238E27FC236}">
                <a16:creationId xmlns:a16="http://schemas.microsoft.com/office/drawing/2014/main" id="{71276841-65DD-3CB5-D4AB-AEA6F13EBF01}"/>
              </a:ext>
            </a:extLst>
          </p:cNvPr>
          <p:cNvSpPr/>
          <p:nvPr/>
        </p:nvSpPr>
        <p:spPr>
          <a:xfrm>
            <a:off x="5172637" y="3460799"/>
            <a:ext cx="1446830" cy="406996"/>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i="0" u="none" strike="noStrike" cap="none" dirty="0">
                <a:solidFill>
                  <a:srgbClr val="243044"/>
                </a:solidFill>
                <a:latin typeface="Century Gothic"/>
                <a:ea typeface="Century Gothic"/>
                <a:cs typeface="Century Gothic"/>
                <a:sym typeface="Century Gothic"/>
              </a:rPr>
              <a:t>Hamid</a:t>
            </a:r>
            <a:endParaRPr lang="en-GB" sz="1800" b="1" dirty="0"/>
          </a:p>
        </p:txBody>
      </p:sp>
      <p:sp>
        <p:nvSpPr>
          <p:cNvPr id="12" name="Google Shape;145;p5">
            <a:extLst>
              <a:ext uri="{FF2B5EF4-FFF2-40B4-BE49-F238E27FC236}">
                <a16:creationId xmlns:a16="http://schemas.microsoft.com/office/drawing/2014/main" id="{11C3EDBD-5E4D-CA9F-09D7-36D36A5706D4}"/>
              </a:ext>
            </a:extLst>
          </p:cNvPr>
          <p:cNvSpPr/>
          <p:nvPr/>
        </p:nvSpPr>
        <p:spPr>
          <a:xfrm>
            <a:off x="7530774" y="3429000"/>
            <a:ext cx="798422" cy="406996"/>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i="0" u="none" strike="noStrike" cap="none" dirty="0">
                <a:solidFill>
                  <a:srgbClr val="243044"/>
                </a:solidFill>
                <a:latin typeface="Century Gothic"/>
                <a:ea typeface="Century Gothic"/>
                <a:cs typeface="Century Gothic"/>
                <a:sym typeface="Century Gothic"/>
              </a:rPr>
              <a:t>Ash</a:t>
            </a:r>
            <a:endParaRPr lang="en-GB" sz="1800" b="1" dirty="0"/>
          </a:p>
        </p:txBody>
      </p:sp>
      <p:sp>
        <p:nvSpPr>
          <p:cNvPr id="13" name="Google Shape;145;p5">
            <a:extLst>
              <a:ext uri="{FF2B5EF4-FFF2-40B4-BE49-F238E27FC236}">
                <a16:creationId xmlns:a16="http://schemas.microsoft.com/office/drawing/2014/main" id="{C046A98F-76A6-AEDB-CD3B-1CF9FB0FED3E}"/>
              </a:ext>
            </a:extLst>
          </p:cNvPr>
          <p:cNvSpPr/>
          <p:nvPr/>
        </p:nvSpPr>
        <p:spPr>
          <a:xfrm>
            <a:off x="10211561" y="3423003"/>
            <a:ext cx="798422" cy="406996"/>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i="0" u="none" strike="noStrike" cap="none" dirty="0">
                <a:solidFill>
                  <a:srgbClr val="243044"/>
                </a:solidFill>
                <a:latin typeface="Century Gothic"/>
                <a:ea typeface="Century Gothic"/>
                <a:cs typeface="Century Gothic"/>
                <a:sym typeface="Century Gothic"/>
              </a:rPr>
              <a:t>Liv</a:t>
            </a:r>
            <a:endParaRPr lang="en-GB" sz="1800" b="1" dirty="0"/>
          </a:p>
        </p:txBody>
      </p:sp>
    </p:spTree>
    <p:extLst>
      <p:ext uri="{BB962C8B-B14F-4D97-AF65-F5344CB8AC3E}">
        <p14:creationId xmlns:p14="http://schemas.microsoft.com/office/powerpoint/2010/main" val="3040845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1194"/>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3: </a:t>
            </a:r>
            <a:r>
              <a:rPr lang="en-GB" sz="3200" b="1" i="0" u="none" strike="noStrike" cap="none" dirty="0">
                <a:solidFill>
                  <a:schemeClr val="lt1"/>
                </a:solidFill>
                <a:latin typeface="Century Gothic"/>
                <a:ea typeface="Century Gothic"/>
                <a:cs typeface="Century Gothic"/>
                <a:sym typeface="Century Gothic"/>
              </a:rPr>
              <a:t>Playing With Hate</a:t>
            </a:r>
            <a:endParaRPr dirty="0"/>
          </a:p>
        </p:txBody>
      </p:sp>
      <p:sp>
        <p:nvSpPr>
          <p:cNvPr id="2" name="Google Shape;145;p5">
            <a:extLst>
              <a:ext uri="{FF2B5EF4-FFF2-40B4-BE49-F238E27FC236}">
                <a16:creationId xmlns:a16="http://schemas.microsoft.com/office/drawing/2014/main" id="{96C8DD86-8F2C-503E-9B29-9BED6D1F5EAD}"/>
              </a:ext>
            </a:extLst>
          </p:cNvPr>
          <p:cNvSpPr/>
          <p:nvPr/>
        </p:nvSpPr>
        <p:spPr>
          <a:xfrm>
            <a:off x="332508" y="2193557"/>
            <a:ext cx="11224753" cy="483656"/>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dirty="0">
                <a:solidFill>
                  <a:srgbClr val="243044"/>
                </a:solidFill>
                <a:latin typeface="Century Gothic"/>
                <a:sym typeface="Century Gothic"/>
              </a:rPr>
              <a:t>Let’s start the story together and read the first chapter:</a:t>
            </a:r>
            <a:endParaRPr lang="en-GB" sz="1800" b="1" dirty="0"/>
          </a:p>
        </p:txBody>
      </p:sp>
      <p:sp>
        <p:nvSpPr>
          <p:cNvPr id="16" name="Google Shape;145;p5">
            <a:extLst>
              <a:ext uri="{FF2B5EF4-FFF2-40B4-BE49-F238E27FC236}">
                <a16:creationId xmlns:a16="http://schemas.microsoft.com/office/drawing/2014/main" id="{B971E027-08A1-E164-7FA8-7822EC5F219D}"/>
              </a:ext>
            </a:extLst>
          </p:cNvPr>
          <p:cNvSpPr/>
          <p:nvPr/>
        </p:nvSpPr>
        <p:spPr>
          <a:xfrm>
            <a:off x="332508" y="3011473"/>
            <a:ext cx="7187965" cy="2614885"/>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800" dirty="0">
                <a:solidFill>
                  <a:srgbClr val="243044"/>
                </a:solidFill>
                <a:latin typeface="Century Gothic"/>
                <a:sym typeface="Century Gothic"/>
              </a:rPr>
              <a:t>Nia is excited to start playing </a:t>
            </a:r>
            <a:r>
              <a:rPr lang="en-GB" sz="2800" dirty="0" err="1">
                <a:solidFill>
                  <a:srgbClr val="243044"/>
                </a:solidFill>
                <a:latin typeface="Century Gothic"/>
                <a:sym typeface="Century Gothic"/>
              </a:rPr>
              <a:t>Voxyarn</a:t>
            </a:r>
            <a:r>
              <a:rPr lang="en-GB" sz="2800" dirty="0">
                <a:solidFill>
                  <a:srgbClr val="243044"/>
                </a:solidFill>
                <a:latin typeface="Century Gothic"/>
                <a:sym typeface="Century Gothic"/>
              </a:rPr>
              <a:t>, the game that EVERYONE at school plays. She spends a full HOUR customising her avatar to look just like her… with a few add-ons… and is really proud of how it turned out.</a:t>
            </a:r>
          </a:p>
        </p:txBody>
      </p:sp>
      <p:pic>
        <p:nvPicPr>
          <p:cNvPr id="4" name="Picture 3" descr="A cartoon of a child with curly hair&#10;&#10;Description automatically generated">
            <a:extLst>
              <a:ext uri="{FF2B5EF4-FFF2-40B4-BE49-F238E27FC236}">
                <a16:creationId xmlns:a16="http://schemas.microsoft.com/office/drawing/2014/main" id="{AC4FFC0A-2357-C177-14EF-C42A051341C0}"/>
              </a:ext>
            </a:extLst>
          </p:cNvPr>
          <p:cNvPicPr>
            <a:picLocks noChangeAspect="1"/>
          </p:cNvPicPr>
          <p:nvPr/>
        </p:nvPicPr>
        <p:blipFill>
          <a:blip r:embed="rId5"/>
          <a:stretch>
            <a:fillRect/>
          </a:stretch>
        </p:blipFill>
        <p:spPr>
          <a:xfrm>
            <a:off x="7617069" y="2716823"/>
            <a:ext cx="4141177" cy="4141177"/>
          </a:xfrm>
          <a:prstGeom prst="rect">
            <a:avLst/>
          </a:prstGeom>
        </p:spPr>
      </p:pic>
    </p:spTree>
    <p:extLst>
      <p:ext uri="{BB962C8B-B14F-4D97-AF65-F5344CB8AC3E}">
        <p14:creationId xmlns:p14="http://schemas.microsoft.com/office/powerpoint/2010/main" val="2022210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7468"/>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3: </a:t>
            </a:r>
            <a:r>
              <a:rPr lang="en-GB" sz="3200" b="1" i="0" u="none" strike="noStrike" cap="none" dirty="0">
                <a:solidFill>
                  <a:schemeClr val="lt1"/>
                </a:solidFill>
                <a:latin typeface="Century Gothic"/>
                <a:ea typeface="Century Gothic"/>
                <a:cs typeface="Century Gothic"/>
                <a:sym typeface="Century Gothic"/>
              </a:rPr>
              <a:t>Playing With Hate</a:t>
            </a:r>
            <a:endParaRPr dirty="0"/>
          </a:p>
        </p:txBody>
      </p:sp>
      <p:sp>
        <p:nvSpPr>
          <p:cNvPr id="16" name="Google Shape;145;p5">
            <a:extLst>
              <a:ext uri="{FF2B5EF4-FFF2-40B4-BE49-F238E27FC236}">
                <a16:creationId xmlns:a16="http://schemas.microsoft.com/office/drawing/2014/main" id="{B971E027-08A1-E164-7FA8-7822EC5F219D}"/>
              </a:ext>
            </a:extLst>
          </p:cNvPr>
          <p:cNvSpPr/>
          <p:nvPr/>
        </p:nvSpPr>
        <p:spPr>
          <a:xfrm>
            <a:off x="332509" y="2014509"/>
            <a:ext cx="9725892" cy="4836024"/>
          </a:xfrm>
          <a:prstGeom prst="roundRect">
            <a:avLst>
              <a:gd name="adj" fmla="val 0"/>
            </a:avLst>
          </a:prstGeom>
          <a:noFill/>
          <a:ln>
            <a:noFill/>
          </a:ln>
        </p:spPr>
        <p:txBody>
          <a:bodyPr spcFirstLastPara="1" wrap="square" lIns="0" tIns="0" rIns="0" bIns="0" anchor="t" anchorCtr="0">
            <a:noAutofit/>
          </a:bodyPr>
          <a:lstStyle/>
          <a:p>
            <a:pPr marL="163099">
              <a:buClr>
                <a:srgbClr val="243044"/>
              </a:buClr>
              <a:buSzPts val="1400"/>
            </a:pPr>
            <a:r>
              <a:rPr lang="en-GB" sz="2800" dirty="0">
                <a:solidFill>
                  <a:srgbClr val="243044"/>
                </a:solidFill>
                <a:latin typeface="Century Gothic"/>
                <a:sym typeface="Century Gothic"/>
              </a:rPr>
              <a:t>Nia joins the video game lobby to learn how to play and explore. She’s happy to see so many other unique avatars and soon chooses a world to visit. She lands in one world and uses the chat box to say hi.</a:t>
            </a:r>
          </a:p>
          <a:p>
            <a:pPr marL="163099" marR="0" lvl="0" algn="l" rtl="0">
              <a:spcBef>
                <a:spcPts val="0"/>
              </a:spcBef>
              <a:spcAft>
                <a:spcPts val="0"/>
              </a:spcAft>
              <a:buClr>
                <a:srgbClr val="243044"/>
              </a:buClr>
              <a:buSzPts val="1400"/>
            </a:pPr>
            <a:endParaRPr lang="en-GB" sz="2800" dirty="0">
              <a:solidFill>
                <a:srgbClr val="243044"/>
              </a:solidFill>
              <a:latin typeface="Century Gothic"/>
              <a:sym typeface="Century Gothic"/>
            </a:endParaRPr>
          </a:p>
          <a:p>
            <a:pPr marL="163099" marR="0" lvl="0" algn="l" rtl="0">
              <a:spcBef>
                <a:spcPts val="0"/>
              </a:spcBef>
              <a:spcAft>
                <a:spcPts val="0"/>
              </a:spcAft>
              <a:buClr>
                <a:srgbClr val="243044"/>
              </a:buClr>
              <a:buSzPts val="1400"/>
            </a:pPr>
            <a:r>
              <a:rPr lang="en-GB" sz="2800" dirty="0">
                <a:solidFill>
                  <a:srgbClr val="243044"/>
                </a:solidFill>
                <a:latin typeface="Century Gothic"/>
                <a:sym typeface="Century Gothic"/>
              </a:rPr>
              <a:t>Some say hi back but some other comments are shocking. Some users call her hurtful names based on her avatar’s skin colour. She’s hurt, shocked and confused.</a:t>
            </a:r>
          </a:p>
          <a:p>
            <a:pPr marL="163099" marR="0" lvl="0" algn="l" rtl="0">
              <a:spcBef>
                <a:spcPts val="0"/>
              </a:spcBef>
              <a:spcAft>
                <a:spcPts val="0"/>
              </a:spcAft>
              <a:buClr>
                <a:srgbClr val="243044"/>
              </a:buClr>
              <a:buSzPts val="1400"/>
            </a:pPr>
            <a:endParaRPr lang="en-GB" sz="2800" dirty="0">
              <a:solidFill>
                <a:srgbClr val="243044"/>
              </a:solidFill>
              <a:latin typeface="Century Gothic"/>
              <a:sym typeface="Century Gothic"/>
            </a:endParaRPr>
          </a:p>
          <a:p>
            <a:pPr marL="163099" marR="0" lvl="0" algn="l" rtl="0">
              <a:spcBef>
                <a:spcPts val="0"/>
              </a:spcBef>
              <a:spcAft>
                <a:spcPts val="0"/>
              </a:spcAft>
              <a:buClr>
                <a:srgbClr val="243044"/>
              </a:buClr>
              <a:buSzPts val="1400"/>
            </a:pPr>
            <a:r>
              <a:rPr lang="en-GB" sz="2800" dirty="0">
                <a:solidFill>
                  <a:srgbClr val="243044"/>
                </a:solidFill>
                <a:latin typeface="Century Gothic"/>
                <a:sym typeface="Century Gothic"/>
              </a:rPr>
              <a:t>What should Nia do?</a:t>
            </a:r>
          </a:p>
        </p:txBody>
      </p:sp>
      <p:pic>
        <p:nvPicPr>
          <p:cNvPr id="3" name="Picture 2" descr="A cartoon of a child with purple hair and crown&#10;&#10;Description automatically generated">
            <a:extLst>
              <a:ext uri="{FF2B5EF4-FFF2-40B4-BE49-F238E27FC236}">
                <a16:creationId xmlns:a16="http://schemas.microsoft.com/office/drawing/2014/main" id="{DB8D30AD-3ACD-2970-04E7-2A13CCBF8C93}"/>
              </a:ext>
            </a:extLst>
          </p:cNvPr>
          <p:cNvPicPr>
            <a:picLocks noChangeAspect="1"/>
          </p:cNvPicPr>
          <p:nvPr/>
        </p:nvPicPr>
        <p:blipFill>
          <a:blip r:embed="rId5"/>
          <a:stretch>
            <a:fillRect/>
          </a:stretch>
        </p:blipFill>
        <p:spPr>
          <a:xfrm>
            <a:off x="8208058" y="4406575"/>
            <a:ext cx="4057212" cy="2443958"/>
          </a:xfrm>
          <a:prstGeom prst="rect">
            <a:avLst/>
          </a:prstGeom>
        </p:spPr>
      </p:pic>
      <p:pic>
        <p:nvPicPr>
          <p:cNvPr id="7" name="Picture 6" descr="A chat bubble with emojis and symbols&#10;&#10;Description automatically generated">
            <a:extLst>
              <a:ext uri="{FF2B5EF4-FFF2-40B4-BE49-F238E27FC236}">
                <a16:creationId xmlns:a16="http://schemas.microsoft.com/office/drawing/2014/main" id="{0DB6B8CB-0A50-B1F5-1C22-A3E232C3186A}"/>
              </a:ext>
            </a:extLst>
          </p:cNvPr>
          <p:cNvPicPr>
            <a:picLocks noChangeAspect="1"/>
          </p:cNvPicPr>
          <p:nvPr/>
        </p:nvPicPr>
        <p:blipFill>
          <a:blip r:embed="rId6"/>
          <a:stretch>
            <a:fillRect/>
          </a:stretch>
        </p:blipFill>
        <p:spPr>
          <a:xfrm rot="435219">
            <a:off x="9700834" y="3285391"/>
            <a:ext cx="2479958" cy="1495323"/>
          </a:xfrm>
          <a:prstGeom prst="rect">
            <a:avLst/>
          </a:prstGeom>
        </p:spPr>
      </p:pic>
    </p:spTree>
    <p:extLst>
      <p:ext uri="{BB962C8B-B14F-4D97-AF65-F5344CB8AC3E}">
        <p14:creationId xmlns:p14="http://schemas.microsoft.com/office/powerpoint/2010/main" val="2634584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7468"/>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3: </a:t>
            </a:r>
            <a:r>
              <a:rPr lang="en-GB" sz="3200" b="1" i="0" u="none" strike="noStrike" cap="none" dirty="0">
                <a:solidFill>
                  <a:schemeClr val="lt1"/>
                </a:solidFill>
                <a:latin typeface="Century Gothic"/>
                <a:ea typeface="Century Gothic"/>
                <a:cs typeface="Century Gothic"/>
                <a:sym typeface="Century Gothic"/>
              </a:rPr>
              <a:t>Playing With Hate</a:t>
            </a:r>
            <a:endParaRPr dirty="0"/>
          </a:p>
        </p:txBody>
      </p:sp>
      <p:sp>
        <p:nvSpPr>
          <p:cNvPr id="3" name="Google Shape;145;p5">
            <a:extLst>
              <a:ext uri="{FF2B5EF4-FFF2-40B4-BE49-F238E27FC236}">
                <a16:creationId xmlns:a16="http://schemas.microsoft.com/office/drawing/2014/main" id="{E42CF35C-6515-888D-09AE-E87A4A989CFF}"/>
              </a:ext>
            </a:extLst>
          </p:cNvPr>
          <p:cNvSpPr/>
          <p:nvPr/>
        </p:nvSpPr>
        <p:spPr>
          <a:xfrm>
            <a:off x="332509" y="2560680"/>
            <a:ext cx="11224753" cy="3019026"/>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3200" dirty="0">
                <a:solidFill>
                  <a:srgbClr val="243044"/>
                </a:solidFill>
                <a:latin typeface="Century Gothic"/>
                <a:sym typeface="Century Gothic"/>
              </a:rPr>
              <a:t>Nia can choose to </a:t>
            </a:r>
            <a:r>
              <a:rPr lang="en-GB" sz="3200" b="1" dirty="0">
                <a:solidFill>
                  <a:srgbClr val="243044"/>
                </a:solidFill>
                <a:latin typeface="Century Gothic"/>
                <a:sym typeface="Century Gothic"/>
              </a:rPr>
              <a:t>tell her </a:t>
            </a:r>
            <a:r>
              <a:rPr lang="en-GB" sz="3200" b="1" dirty="0" err="1">
                <a:solidFill>
                  <a:srgbClr val="243044"/>
                </a:solidFill>
                <a:latin typeface="Century Gothic"/>
                <a:sym typeface="Century Gothic"/>
              </a:rPr>
              <a:t>nain</a:t>
            </a:r>
            <a:r>
              <a:rPr lang="en-GB" sz="3200" b="1" dirty="0">
                <a:solidFill>
                  <a:srgbClr val="243044"/>
                </a:solidFill>
                <a:latin typeface="Century Gothic"/>
                <a:sym typeface="Century Gothic"/>
              </a:rPr>
              <a:t> (grandma) </a:t>
            </a:r>
            <a:r>
              <a:rPr lang="en-GB" sz="3200" dirty="0">
                <a:solidFill>
                  <a:srgbClr val="243044"/>
                </a:solidFill>
                <a:latin typeface="Century Gothic"/>
                <a:sym typeface="Century Gothic"/>
              </a:rPr>
              <a:t>or can </a:t>
            </a:r>
            <a:r>
              <a:rPr lang="en-GB" sz="3200" b="1" dirty="0">
                <a:solidFill>
                  <a:srgbClr val="243044"/>
                </a:solidFill>
                <a:latin typeface="Century Gothic"/>
                <a:sym typeface="Century Gothic"/>
              </a:rPr>
              <a:t>respond with a laughing emoji</a:t>
            </a:r>
            <a:r>
              <a:rPr lang="en-GB" sz="3200" dirty="0">
                <a:solidFill>
                  <a:srgbClr val="243044"/>
                </a:solidFill>
                <a:latin typeface="Century Gothic"/>
                <a:sym typeface="Century Gothic"/>
              </a:rPr>
              <a:t>. Which action would have a more </a:t>
            </a:r>
            <a:r>
              <a:rPr lang="en-GB" sz="3200" b="1" dirty="0">
                <a:solidFill>
                  <a:srgbClr val="243044"/>
                </a:solidFill>
                <a:latin typeface="Century Gothic"/>
                <a:sym typeface="Century Gothic"/>
              </a:rPr>
              <a:t>positive</a:t>
            </a:r>
            <a:r>
              <a:rPr lang="en-GB" sz="3200" dirty="0">
                <a:solidFill>
                  <a:srgbClr val="243044"/>
                </a:solidFill>
                <a:latin typeface="Century Gothic"/>
                <a:sym typeface="Century Gothic"/>
              </a:rPr>
              <a:t> result?</a:t>
            </a:r>
          </a:p>
          <a:p>
            <a:pPr marL="163099" marR="0" lvl="0" algn="l" rtl="0">
              <a:spcBef>
                <a:spcPts val="0"/>
              </a:spcBef>
              <a:spcAft>
                <a:spcPts val="0"/>
              </a:spcAft>
              <a:buClr>
                <a:srgbClr val="243044"/>
              </a:buClr>
              <a:buSzPts val="1400"/>
            </a:pPr>
            <a:endParaRPr lang="en-GB" sz="3200" dirty="0">
              <a:solidFill>
                <a:srgbClr val="243044"/>
              </a:solidFill>
              <a:latin typeface="Century Gothic"/>
              <a:sym typeface="Century Gothic"/>
            </a:endParaRPr>
          </a:p>
          <a:p>
            <a:pPr marL="163099" marR="0" lvl="0" algn="l" rtl="0">
              <a:spcBef>
                <a:spcPts val="0"/>
              </a:spcBef>
              <a:spcAft>
                <a:spcPts val="0"/>
              </a:spcAft>
              <a:buClr>
                <a:srgbClr val="243044"/>
              </a:buClr>
              <a:buSzPts val="1400"/>
            </a:pPr>
            <a:r>
              <a:rPr lang="en-GB" sz="3200" b="1" dirty="0">
                <a:solidFill>
                  <a:srgbClr val="243044"/>
                </a:solidFill>
                <a:latin typeface="Century Gothic"/>
                <a:sym typeface="Century Gothic"/>
              </a:rPr>
              <a:t>What other options would she have if this were a real scenario?</a:t>
            </a:r>
          </a:p>
        </p:txBody>
      </p:sp>
    </p:spTree>
    <p:extLst>
      <p:ext uri="{BB962C8B-B14F-4D97-AF65-F5344CB8AC3E}">
        <p14:creationId xmlns:p14="http://schemas.microsoft.com/office/powerpoint/2010/main" val="480480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97"/>
        <p:cNvGrpSpPr/>
        <p:nvPr/>
      </p:nvGrpSpPr>
      <p:grpSpPr>
        <a:xfrm>
          <a:off x="0" y="0"/>
          <a:ext cx="0" cy="0"/>
          <a:chOff x="0" y="0"/>
          <a:chExt cx="0" cy="0"/>
        </a:xfrm>
      </p:grpSpPr>
      <p:pic>
        <p:nvPicPr>
          <p:cNvPr id="98" name="Google Shape;98;p2"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3921" y="0"/>
            <a:ext cx="12192000" cy="6858000"/>
          </a:xfrm>
          <a:prstGeom prst="rect">
            <a:avLst/>
          </a:prstGeom>
          <a:noFill/>
          <a:ln>
            <a:noFill/>
          </a:ln>
        </p:spPr>
      </p:pic>
      <p:pic>
        <p:nvPicPr>
          <p:cNvPr id="102" name="Google Shape;102;p2"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03" name="Google Shape;103;p2"/>
          <p:cNvSpPr/>
          <p:nvPr/>
        </p:nvSpPr>
        <p:spPr>
          <a:xfrm>
            <a:off x="631088" y="642682"/>
            <a:ext cx="9735222" cy="5728430"/>
          </a:xfrm>
          <a:prstGeom prst="roundRect">
            <a:avLst>
              <a:gd name="adj" fmla="val 0"/>
            </a:avLst>
          </a:prstGeom>
          <a:noFill/>
          <a:ln>
            <a:noFill/>
          </a:ln>
        </p:spPr>
        <p:txBody>
          <a:bodyPr spcFirstLastPara="1" wrap="square" lIns="0" tIns="0" rIns="0" bIns="0" anchor="t" anchorCtr="0">
            <a:noAutofit/>
          </a:bodyPr>
          <a:lstStyle/>
          <a:p>
            <a:pPr marL="163099" marR="0" lvl="0" indent="0" algn="l" rtl="0">
              <a:spcBef>
                <a:spcPts val="0"/>
              </a:spcBef>
              <a:spcAft>
                <a:spcPts val="0"/>
              </a:spcAft>
              <a:buClr>
                <a:srgbClr val="243044"/>
              </a:buClr>
              <a:buSzPts val="1800"/>
              <a:buFont typeface="Century Gothic"/>
              <a:buNone/>
            </a:pPr>
            <a:r>
              <a:rPr lang="en-GB" sz="2800" b="1" i="0" u="none" strike="noStrike" cap="none" dirty="0">
                <a:solidFill>
                  <a:srgbClr val="243044"/>
                </a:solidFill>
                <a:latin typeface="Century Gothic"/>
                <a:ea typeface="Century Gothic"/>
                <a:cs typeface="Century Gothic"/>
                <a:sym typeface="Century Gothic"/>
              </a:rPr>
              <a:t>Before we start, let’s create a SAFE learning environment for EVERYONE.</a:t>
            </a:r>
          </a:p>
          <a:p>
            <a:pPr marL="163099" marR="0" lvl="0" indent="0" algn="l" rtl="0">
              <a:spcBef>
                <a:spcPts val="0"/>
              </a:spcBef>
              <a:spcAft>
                <a:spcPts val="0"/>
              </a:spcAft>
              <a:buClr>
                <a:srgbClr val="243044"/>
              </a:buClr>
              <a:buSzPts val="1800"/>
              <a:buFont typeface="Century Gothic"/>
              <a:buNone/>
            </a:pPr>
            <a:endParaRPr sz="2400" b="0" i="0" u="none" strike="noStrike" cap="none" dirty="0">
              <a:solidFill>
                <a:schemeClr val="dk1"/>
              </a:solidFill>
              <a:latin typeface="Calibri"/>
              <a:ea typeface="Calibri"/>
              <a:cs typeface="Calibri"/>
              <a:sym typeface="Calibri"/>
            </a:endParaRPr>
          </a:p>
          <a:p>
            <a:pPr marL="163099" marR="0" lvl="0" indent="0" algn="l" rtl="0">
              <a:spcBef>
                <a:spcPts val="600"/>
              </a:spcBef>
              <a:spcAft>
                <a:spcPts val="0"/>
              </a:spcAft>
              <a:buClr>
                <a:srgbClr val="243044"/>
              </a:buClr>
              <a:buSzPts val="1800"/>
              <a:buFont typeface="Century Gothic"/>
              <a:buNone/>
            </a:pPr>
            <a:r>
              <a:rPr lang="en-GB" sz="2400" b="0" i="0" u="none" strike="noStrike" cap="none" dirty="0">
                <a:solidFill>
                  <a:srgbClr val="243044"/>
                </a:solidFill>
                <a:latin typeface="Century Gothic"/>
                <a:ea typeface="Century Gothic"/>
                <a:cs typeface="Century Gothic"/>
                <a:sym typeface="Century Gothic"/>
              </a:rPr>
              <a:t>What are our top rules for this lesson?</a:t>
            </a:r>
          </a:p>
          <a:p>
            <a:pPr marL="163099" marR="0" lvl="0" indent="0" algn="l" rtl="0">
              <a:spcBef>
                <a:spcPts val="600"/>
              </a:spcBef>
              <a:spcAft>
                <a:spcPts val="0"/>
              </a:spcAft>
              <a:buClr>
                <a:srgbClr val="243044"/>
              </a:buClr>
              <a:buSzPts val="1800"/>
              <a:buFont typeface="Century Gothic"/>
              <a:buNone/>
            </a:pPr>
            <a:endParaRPr lang="en-GB" sz="2400" dirty="0">
              <a:solidFill>
                <a:srgbClr val="243044"/>
              </a:solidFill>
              <a:latin typeface="Century Gothic"/>
              <a:ea typeface="Calibri"/>
              <a:cs typeface="Calibri"/>
              <a:sym typeface="Century Gothic"/>
            </a:endParaRPr>
          </a:p>
          <a:p>
            <a:pPr marL="163099" marR="0" lvl="0" indent="0" algn="l" rtl="0">
              <a:spcBef>
                <a:spcPts val="600"/>
              </a:spcBef>
              <a:spcAft>
                <a:spcPts val="0"/>
              </a:spcAft>
              <a:buClr>
                <a:srgbClr val="243044"/>
              </a:buClr>
              <a:buSzPts val="1800"/>
              <a:buFont typeface="Century Gothic"/>
              <a:buNone/>
            </a:pPr>
            <a:endParaRPr sz="2400" b="0" i="0" u="none" strike="noStrike" cap="none" dirty="0">
              <a:solidFill>
                <a:schemeClr val="dk1"/>
              </a:solidFill>
              <a:latin typeface="Calibri"/>
              <a:ea typeface="Calibri"/>
              <a:cs typeface="Calibri"/>
              <a:sym typeface="Calibri"/>
            </a:endParaRPr>
          </a:p>
          <a:p>
            <a:pPr marL="163099" marR="0" lvl="0" indent="0" algn="l" rtl="0">
              <a:spcBef>
                <a:spcPts val="600"/>
              </a:spcBef>
              <a:spcAft>
                <a:spcPts val="600"/>
              </a:spcAft>
              <a:buClr>
                <a:srgbClr val="243044"/>
              </a:buClr>
              <a:buSzPts val="1800"/>
              <a:buFont typeface="Century Gothic"/>
              <a:buNone/>
            </a:pPr>
            <a:endParaRPr lang="en-GB" sz="2400" b="0" i="0" u="none" strike="noStrike" cap="none" dirty="0">
              <a:solidFill>
                <a:srgbClr val="243044"/>
              </a:solidFill>
              <a:latin typeface="Century Gothic"/>
              <a:ea typeface="Century Gothic"/>
              <a:cs typeface="Century Gothic"/>
              <a:sym typeface="Century Gothic"/>
            </a:endParaRPr>
          </a:p>
          <a:p>
            <a:pPr marL="163099" marR="0" lvl="0" indent="0" algn="l" rtl="0">
              <a:spcBef>
                <a:spcPts val="600"/>
              </a:spcBef>
              <a:spcAft>
                <a:spcPts val="600"/>
              </a:spcAft>
              <a:buClr>
                <a:srgbClr val="243044"/>
              </a:buClr>
              <a:buSzPts val="1800"/>
              <a:buFont typeface="Century Gothic"/>
              <a:buNone/>
            </a:pPr>
            <a:r>
              <a:rPr lang="en-GB" sz="2400" b="0" i="0" u="none" strike="noStrike" cap="none" dirty="0">
                <a:solidFill>
                  <a:srgbClr val="243044"/>
                </a:solidFill>
                <a:latin typeface="Century Gothic"/>
                <a:ea typeface="Century Gothic"/>
                <a:cs typeface="Century Gothic"/>
                <a:sym typeface="Century Gothic"/>
              </a:rPr>
              <a:t>Finally: if you ever have a question that you don’t want to ask in front of everyone, put it in the </a:t>
            </a:r>
            <a:r>
              <a:rPr lang="en-GB" sz="2400" b="1" i="0" u="none" strike="noStrike" cap="none" dirty="0">
                <a:solidFill>
                  <a:srgbClr val="243044"/>
                </a:solidFill>
                <a:latin typeface="Century Gothic"/>
                <a:ea typeface="Century Gothic"/>
                <a:cs typeface="Century Gothic"/>
                <a:sym typeface="Century Gothic"/>
              </a:rPr>
              <a:t>Ask-It Basket </a:t>
            </a:r>
            <a:r>
              <a:rPr lang="en-GB" sz="2400" b="0" i="0" u="none" strike="noStrike" cap="none" dirty="0">
                <a:solidFill>
                  <a:srgbClr val="243044"/>
                </a:solidFill>
                <a:latin typeface="Century Gothic"/>
                <a:ea typeface="Century Gothic"/>
                <a:cs typeface="Century Gothic"/>
                <a:sym typeface="Century Gothic"/>
              </a:rPr>
              <a:t>and we’ll answer it during the lesson.</a:t>
            </a:r>
          </a:p>
          <a:p>
            <a:pPr marL="163099" marR="0" lvl="0" indent="0" algn="l" rtl="0">
              <a:spcBef>
                <a:spcPts val="600"/>
              </a:spcBef>
              <a:spcAft>
                <a:spcPts val="600"/>
              </a:spcAft>
              <a:buClr>
                <a:srgbClr val="243044"/>
              </a:buClr>
              <a:buSzPts val="1800"/>
              <a:buFont typeface="Century Gothic"/>
              <a:buNone/>
            </a:pPr>
            <a:endParaRPr lang="en-GB" sz="2400" b="0" i="0" u="none" strike="noStrike" cap="none" dirty="0">
              <a:solidFill>
                <a:srgbClr val="243044"/>
              </a:solidFill>
              <a:latin typeface="Century Gothic"/>
              <a:ea typeface="Century Gothic"/>
              <a:cs typeface="Century Gothic"/>
              <a:sym typeface="Century Gothic"/>
            </a:endParaRPr>
          </a:p>
          <a:p>
            <a:pPr marL="163099" marR="0" lvl="0" indent="0" algn="l" rtl="0">
              <a:spcBef>
                <a:spcPts val="600"/>
              </a:spcBef>
              <a:spcAft>
                <a:spcPts val="600"/>
              </a:spcAft>
              <a:buClr>
                <a:srgbClr val="243044"/>
              </a:buClr>
              <a:buSzPts val="1800"/>
              <a:buFont typeface="Century Gothic"/>
              <a:buNone/>
            </a:pPr>
            <a:r>
              <a:rPr lang="en-GB" sz="2400" b="1" i="0" u="none" strike="noStrike" cap="none" dirty="0">
                <a:solidFill>
                  <a:srgbClr val="243044"/>
                </a:solidFill>
                <a:latin typeface="Century Gothic"/>
                <a:ea typeface="Century Gothic"/>
                <a:cs typeface="Century Gothic"/>
                <a:sym typeface="Century Gothic"/>
              </a:rPr>
              <a:t>To start</a:t>
            </a:r>
            <a:r>
              <a:rPr lang="en-GB" sz="2400" b="0" i="0" u="none" strike="noStrike" cap="none" dirty="0">
                <a:solidFill>
                  <a:srgbClr val="243044"/>
                </a:solidFill>
                <a:latin typeface="Century Gothic"/>
                <a:ea typeface="Century Gothic"/>
                <a:cs typeface="Century Gothic"/>
                <a:sym typeface="Century Gothic"/>
              </a:rPr>
              <a:t>, let’s all write at least ONE question we have about cyberbullying or hate and add it to the basket.</a:t>
            </a:r>
            <a:endParaRPr sz="2400" b="0" i="0" u="none" strike="noStrike" cap="none" dirty="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243"/>
        <p:cNvGrpSpPr/>
        <p:nvPr/>
      </p:nvGrpSpPr>
      <p:grpSpPr>
        <a:xfrm>
          <a:off x="0" y="0"/>
          <a:ext cx="0" cy="0"/>
          <a:chOff x="0" y="0"/>
          <a:chExt cx="0" cy="0"/>
        </a:xfrm>
      </p:grpSpPr>
      <p:pic>
        <p:nvPicPr>
          <p:cNvPr id="3" name="Google Shape;143;p5" descr="Background pattern&#10;&#10;Description automatically generated">
            <a:extLst>
              <a:ext uri="{FF2B5EF4-FFF2-40B4-BE49-F238E27FC236}">
                <a16:creationId xmlns:a16="http://schemas.microsoft.com/office/drawing/2014/main" id="{297D264C-D270-60F7-9BF9-1F2622793A78}"/>
              </a:ext>
            </a:extLst>
          </p:cNvPr>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245" name="Google Shape;245;p12"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246" name="Google Shape;246;p12"/>
          <p:cNvSpPr/>
          <p:nvPr/>
        </p:nvSpPr>
        <p:spPr>
          <a:xfrm>
            <a:off x="37635" y="1960929"/>
            <a:ext cx="9605986" cy="939291"/>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1200"/>
              </a:spcBef>
              <a:spcAft>
                <a:spcPts val="1200"/>
              </a:spcAft>
              <a:buClr>
                <a:srgbClr val="243044"/>
              </a:buClr>
              <a:buSzPts val="1400"/>
            </a:pPr>
            <a:r>
              <a:rPr lang="en-GB" sz="2400" b="0" i="0" u="none" strike="noStrike" cap="none" dirty="0">
                <a:solidFill>
                  <a:srgbClr val="243044"/>
                </a:solidFill>
                <a:latin typeface="Century Gothic"/>
                <a:ea typeface="Century Gothic"/>
                <a:cs typeface="Century Gothic"/>
                <a:sym typeface="Century Gothic"/>
              </a:rPr>
              <a:t>Complete the rest of the story by slowly reading each chapter and choosing which of the two options is best for Nia.</a:t>
            </a:r>
            <a:endParaRPr sz="2000" dirty="0"/>
          </a:p>
        </p:txBody>
      </p:sp>
      <p:sp>
        <p:nvSpPr>
          <p:cNvPr id="247" name="Google Shape;247;p12"/>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8" name="Google Shape;248;p12"/>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9" name="Google Shape;249;p12"/>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120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3: </a:t>
            </a:r>
            <a:r>
              <a:rPr lang="en-GB" sz="3200" b="1" i="0" u="none" strike="noStrike" cap="none" dirty="0">
                <a:solidFill>
                  <a:schemeClr val="lt1"/>
                </a:solidFill>
                <a:latin typeface="Century Gothic"/>
                <a:ea typeface="Century Gothic"/>
                <a:cs typeface="Century Gothic"/>
                <a:sym typeface="Century Gothic"/>
              </a:rPr>
              <a:t>Playing With Hate</a:t>
            </a:r>
            <a:endParaRPr sz="3200" b="1" i="0" u="none" strike="noStrike" cap="none" dirty="0">
              <a:solidFill>
                <a:schemeClr val="lt1"/>
              </a:solidFill>
              <a:latin typeface="Century Gothic"/>
              <a:ea typeface="Century Gothic"/>
              <a:cs typeface="Century Gothic"/>
              <a:sym typeface="Century Gothic"/>
            </a:endParaRPr>
          </a:p>
        </p:txBody>
      </p:sp>
      <p:grpSp>
        <p:nvGrpSpPr>
          <p:cNvPr id="250" name="Google Shape;250;p12"/>
          <p:cNvGrpSpPr/>
          <p:nvPr/>
        </p:nvGrpSpPr>
        <p:grpSpPr>
          <a:xfrm>
            <a:off x="248370" y="3024864"/>
            <a:ext cx="7477377" cy="3756625"/>
            <a:chOff x="357036" y="4459186"/>
            <a:chExt cx="6708421" cy="2129310"/>
          </a:xfrm>
        </p:grpSpPr>
        <p:sp>
          <p:nvSpPr>
            <p:cNvPr id="251" name="Google Shape;251;p12"/>
            <p:cNvSpPr/>
            <p:nvPr/>
          </p:nvSpPr>
          <p:spPr>
            <a:xfrm rot="10800000" flipH="1">
              <a:off x="6605294" y="5891081"/>
              <a:ext cx="460163" cy="390139"/>
            </a:xfrm>
            <a:prstGeom prst="rtTriangl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252" name="Google Shape;252;p12"/>
            <p:cNvSpPr/>
            <p:nvPr/>
          </p:nvSpPr>
          <p:spPr>
            <a:xfrm>
              <a:off x="357036" y="4459186"/>
              <a:ext cx="6417002" cy="2129310"/>
            </a:xfrm>
            <a:prstGeom prst="roundRect">
              <a:avLst>
                <a:gd name="adj" fmla="val 11284"/>
              </a:avLst>
            </a:prstGeom>
            <a:solidFill>
              <a:schemeClr val="lt1"/>
            </a:solidFill>
            <a:ln>
              <a:noFill/>
            </a:ln>
          </p:spPr>
          <p:txBody>
            <a:bodyPr spcFirstLastPara="1" wrap="square" lIns="0" tIns="91425" rIns="91425" bIns="91425" anchor="ctr" anchorCtr="0">
              <a:noAutofit/>
            </a:bodyPr>
            <a:lstStyle/>
            <a:p>
              <a:pPr marL="163099" marR="0" lvl="0" indent="0" algn="l" rtl="0">
                <a:spcBef>
                  <a:spcPts val="0"/>
                </a:spcBef>
                <a:spcAft>
                  <a:spcPts val="0"/>
                </a:spcAft>
                <a:buNone/>
              </a:pPr>
              <a:r>
                <a:rPr lang="en-GB" sz="2400" b="1" i="0" u="none" strike="noStrike" cap="none" dirty="0">
                  <a:solidFill>
                    <a:schemeClr val="dk1"/>
                  </a:solidFill>
                  <a:latin typeface="Century Gothic"/>
                  <a:ea typeface="Century Gothic"/>
                  <a:cs typeface="Century Gothic"/>
                  <a:sym typeface="Century Gothic"/>
                </a:rPr>
                <a:t>When you’re done…</a:t>
              </a:r>
              <a:endParaRPr sz="2400" dirty="0"/>
            </a:p>
            <a:p>
              <a:pPr marL="505999" marR="0" lvl="0" indent="-342900" algn="l" rtl="0">
                <a:spcBef>
                  <a:spcPts val="600"/>
                </a:spcBef>
                <a:spcAft>
                  <a:spcPts val="0"/>
                </a:spcAft>
                <a:buClr>
                  <a:schemeClr val="dk1"/>
                </a:buClr>
                <a:buSzPts val="1400"/>
                <a:buFont typeface="Calibri"/>
                <a:buAutoNum type="arabicPeriod"/>
              </a:pPr>
              <a:r>
                <a:rPr lang="en-GB" sz="2400" b="0" i="0" u="none" strike="noStrike" cap="none" dirty="0">
                  <a:solidFill>
                    <a:schemeClr val="dk1"/>
                  </a:solidFill>
                  <a:latin typeface="Century Gothic"/>
                  <a:ea typeface="Century Gothic"/>
                  <a:cs typeface="Century Gothic"/>
                  <a:sym typeface="Century Gothic"/>
                </a:rPr>
                <a:t>Print out or save your journey and complete the reflection questions</a:t>
              </a:r>
              <a:endParaRPr sz="2400" dirty="0"/>
            </a:p>
            <a:p>
              <a:pPr marL="505999" marR="0" lvl="0" indent="-342900" algn="l" rtl="0">
                <a:spcBef>
                  <a:spcPts val="600"/>
                </a:spcBef>
                <a:spcAft>
                  <a:spcPts val="0"/>
                </a:spcAft>
                <a:buClr>
                  <a:schemeClr val="dk1"/>
                </a:buClr>
                <a:buSzPts val="1400"/>
                <a:buFont typeface="Calibri"/>
                <a:buAutoNum type="arabicPeriod"/>
              </a:pPr>
              <a:r>
                <a:rPr lang="en-GB" sz="2400" b="0" i="0" u="none" strike="noStrike" cap="none" dirty="0">
                  <a:solidFill>
                    <a:schemeClr val="dk1"/>
                  </a:solidFill>
                  <a:latin typeface="Century Gothic"/>
                  <a:ea typeface="Century Gothic"/>
                  <a:cs typeface="Century Gothic"/>
                  <a:sym typeface="Century Gothic"/>
                </a:rPr>
                <a:t>Challenge yourself to…</a:t>
              </a:r>
              <a:endParaRPr sz="2400" dirty="0"/>
            </a:p>
            <a:p>
              <a:pPr marL="963198" marR="0" lvl="1" indent="-342899" algn="l" rtl="0">
                <a:spcBef>
                  <a:spcPts val="600"/>
                </a:spcBef>
                <a:spcAft>
                  <a:spcPts val="0"/>
                </a:spcAft>
                <a:buClr>
                  <a:srgbClr val="F29C38"/>
                </a:buClr>
                <a:buSzPts val="1400"/>
                <a:buFont typeface="Calibri"/>
                <a:buAutoNum type="alphaLcPeriod"/>
              </a:pPr>
              <a:r>
                <a:rPr lang="en-GB" sz="2400" b="0" i="0" u="none" strike="noStrike" cap="none" dirty="0">
                  <a:solidFill>
                    <a:srgbClr val="F29C38"/>
                  </a:solidFill>
                  <a:latin typeface="Century Gothic"/>
                  <a:ea typeface="Century Gothic"/>
                  <a:cs typeface="Century Gothic"/>
                  <a:sym typeface="Century Gothic"/>
                </a:rPr>
                <a:t>redo the journey by choosing the opposite of your preferred choices.</a:t>
              </a:r>
              <a:endParaRPr sz="2400" dirty="0">
                <a:solidFill>
                  <a:srgbClr val="F29C38"/>
                </a:solidFill>
              </a:endParaRPr>
            </a:p>
            <a:p>
              <a:pPr marL="963198" marR="0" lvl="1" indent="-342899" algn="l" rtl="0">
                <a:spcBef>
                  <a:spcPts val="600"/>
                </a:spcBef>
                <a:spcAft>
                  <a:spcPts val="600"/>
                </a:spcAft>
                <a:buClr>
                  <a:srgbClr val="00CC00"/>
                </a:buClr>
                <a:buSzPts val="1400"/>
                <a:buFont typeface="Calibri"/>
                <a:buAutoNum type="alphaLcPeriod"/>
              </a:pPr>
              <a:r>
                <a:rPr lang="en-GB" sz="2400" b="0" i="0" u="none" strike="noStrike" cap="none" dirty="0">
                  <a:solidFill>
                    <a:srgbClr val="00CC00"/>
                  </a:solidFill>
                  <a:latin typeface="Century Gothic"/>
                  <a:ea typeface="Century Gothic"/>
                  <a:cs typeface="Century Gothic"/>
                  <a:sym typeface="Century Gothic"/>
                </a:rPr>
                <a:t>share your ending with classmates who are also finished. What choices did everyone make to get there?</a:t>
              </a:r>
              <a:endParaRPr sz="2400" dirty="0">
                <a:solidFill>
                  <a:srgbClr val="00CC00"/>
                </a:solidFill>
              </a:endParaRPr>
            </a:p>
          </p:txBody>
        </p:sp>
      </p:grpSp>
      <p:grpSp>
        <p:nvGrpSpPr>
          <p:cNvPr id="253" name="Google Shape;253;p12"/>
          <p:cNvGrpSpPr/>
          <p:nvPr/>
        </p:nvGrpSpPr>
        <p:grpSpPr>
          <a:xfrm>
            <a:off x="9244662" y="1753808"/>
            <a:ext cx="2870679" cy="3639742"/>
            <a:chOff x="9792345" y="2280291"/>
            <a:chExt cx="2306310" cy="3042084"/>
          </a:xfrm>
        </p:grpSpPr>
        <p:sp>
          <p:nvSpPr>
            <p:cNvPr id="254" name="Google Shape;254;p12"/>
            <p:cNvSpPr/>
            <p:nvPr/>
          </p:nvSpPr>
          <p:spPr>
            <a:xfrm>
              <a:off x="10030408" y="2280291"/>
              <a:ext cx="2068247" cy="3026010"/>
            </a:xfrm>
            <a:prstGeom prst="roundRect">
              <a:avLst>
                <a:gd name="adj" fmla="val 11284"/>
              </a:avLst>
            </a:prstGeom>
            <a:solidFill>
              <a:srgbClr val="00CC00"/>
            </a:solidFill>
            <a:ln>
              <a:noFill/>
            </a:ln>
          </p:spPr>
          <p:txBody>
            <a:bodyPr spcFirstLastPara="1" wrap="square" lIns="0" tIns="91425" rIns="91425" bIns="91425" anchor="ctr" anchorCtr="0">
              <a:noAutofit/>
            </a:bodyPr>
            <a:lstStyle/>
            <a:p>
              <a:pPr marL="163099" marR="0" lvl="0" indent="0" algn="l" rtl="0">
                <a:spcBef>
                  <a:spcPts val="0"/>
                </a:spcBef>
                <a:spcAft>
                  <a:spcPts val="600"/>
                </a:spcAft>
                <a:buNone/>
              </a:pPr>
              <a:r>
                <a:rPr lang="en-GB" sz="2400" b="1" i="0" u="none" strike="noStrike" cap="none" dirty="0">
                  <a:solidFill>
                    <a:schemeClr val="dk1"/>
                  </a:solidFill>
                  <a:latin typeface="Century Gothic"/>
                  <a:ea typeface="Century Gothic"/>
                  <a:cs typeface="Century Gothic"/>
                  <a:sym typeface="Century Gothic"/>
                </a:rPr>
                <a:t>Reflect: </a:t>
              </a:r>
              <a:r>
                <a:rPr lang="en-GB" sz="2400" b="0" i="0" u="none" strike="noStrike" cap="none" dirty="0">
                  <a:solidFill>
                    <a:schemeClr val="dk1"/>
                  </a:solidFill>
                  <a:latin typeface="Century Gothic"/>
                  <a:ea typeface="Century Gothic"/>
                  <a:cs typeface="Century Gothic"/>
                  <a:sym typeface="Century Gothic"/>
                </a:rPr>
                <a:t>If you or someone you know experienced bullying or hate online, what could you do to get support?</a:t>
              </a:r>
              <a:endParaRPr sz="2000" dirty="0"/>
            </a:p>
          </p:txBody>
        </p:sp>
        <p:sp>
          <p:nvSpPr>
            <p:cNvPr id="255" name="Google Shape;255;p12"/>
            <p:cNvSpPr/>
            <p:nvPr/>
          </p:nvSpPr>
          <p:spPr>
            <a:xfrm rot="20913146" flipH="1">
              <a:off x="9792345" y="4932236"/>
              <a:ext cx="460163" cy="390139"/>
            </a:xfrm>
            <a:prstGeom prst="rtTriangle">
              <a:avLst/>
            </a:prstGeom>
            <a:solidFill>
              <a:srgbClr val="00CC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grpSp>
    </p:spTree>
    <p:extLst>
      <p:ext uri="{BB962C8B-B14F-4D97-AF65-F5344CB8AC3E}">
        <p14:creationId xmlns:p14="http://schemas.microsoft.com/office/powerpoint/2010/main" val="18374745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260"/>
        <p:cNvGrpSpPr/>
        <p:nvPr/>
      </p:nvGrpSpPr>
      <p:grpSpPr>
        <a:xfrm>
          <a:off x="0" y="0"/>
          <a:ext cx="0" cy="0"/>
          <a:chOff x="0" y="0"/>
          <a:chExt cx="0" cy="0"/>
        </a:xfrm>
      </p:grpSpPr>
      <p:pic>
        <p:nvPicPr>
          <p:cNvPr id="3" name="Google Shape;143;p5" descr="Background pattern&#10;&#10;Description automatically generated">
            <a:extLst>
              <a:ext uri="{FF2B5EF4-FFF2-40B4-BE49-F238E27FC236}">
                <a16:creationId xmlns:a16="http://schemas.microsoft.com/office/drawing/2014/main" id="{51739DBC-7B34-1AEA-8D94-D60A563842AB}"/>
              </a:ext>
            </a:extLst>
          </p:cNvPr>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262" name="Google Shape;262;p13"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263" name="Google Shape;263;p13"/>
          <p:cNvSpPr/>
          <p:nvPr/>
        </p:nvSpPr>
        <p:spPr>
          <a:xfrm>
            <a:off x="471478" y="2326600"/>
            <a:ext cx="6900600" cy="2397900"/>
          </a:xfrm>
          <a:prstGeom prst="roundRect">
            <a:avLst>
              <a:gd name="adj" fmla="val 0"/>
            </a:avLst>
          </a:prstGeom>
          <a:noFill/>
          <a:ln>
            <a:noFill/>
          </a:ln>
        </p:spPr>
        <p:txBody>
          <a:bodyPr spcFirstLastPara="1" wrap="square" lIns="0" tIns="0" rIns="0" bIns="0" anchor="t" anchorCtr="0">
            <a:noAutofit/>
          </a:bodyPr>
          <a:lstStyle/>
          <a:p>
            <a:pPr marL="163099" marR="0" lvl="0" indent="0" algn="l" rtl="0">
              <a:spcBef>
                <a:spcPts val="0"/>
              </a:spcBef>
              <a:spcAft>
                <a:spcPts val="0"/>
              </a:spcAft>
              <a:buNone/>
            </a:pPr>
            <a:r>
              <a:rPr lang="en-GB" sz="3200" b="1" i="0" u="none" strike="noStrike" cap="none" dirty="0">
                <a:solidFill>
                  <a:srgbClr val="243044"/>
                </a:solidFill>
                <a:latin typeface="Century Gothic"/>
                <a:ea typeface="Century Gothic"/>
                <a:cs typeface="Century Gothic"/>
                <a:sym typeface="Century Gothic"/>
              </a:rPr>
              <a:t>Let’s discuss and share! What outcome did we all reach?</a:t>
            </a:r>
            <a:endParaRPr sz="2800" dirty="0"/>
          </a:p>
          <a:p>
            <a:pPr marL="163099" marR="0" lvl="0" indent="0" algn="l" rtl="0">
              <a:spcBef>
                <a:spcPts val="600"/>
              </a:spcBef>
              <a:spcAft>
                <a:spcPts val="0"/>
              </a:spcAft>
              <a:buNone/>
            </a:pPr>
            <a:endParaRPr sz="3200" b="1" i="0" u="none" strike="noStrike" cap="none" dirty="0">
              <a:solidFill>
                <a:srgbClr val="243044"/>
              </a:solidFill>
              <a:latin typeface="Century Gothic"/>
              <a:ea typeface="Century Gothic"/>
              <a:cs typeface="Century Gothic"/>
              <a:sym typeface="Century Gothic"/>
            </a:endParaRPr>
          </a:p>
          <a:p>
            <a:pPr marL="163098" marR="0" lvl="0" indent="0" algn="l" rtl="0">
              <a:spcBef>
                <a:spcPts val="600"/>
              </a:spcBef>
              <a:spcAft>
                <a:spcPts val="0"/>
              </a:spcAft>
              <a:buNone/>
            </a:pPr>
            <a:r>
              <a:rPr lang="en-GB" sz="3200" b="1" i="0" u="none" strike="noStrike" cap="none" dirty="0">
                <a:solidFill>
                  <a:srgbClr val="243044"/>
                </a:solidFill>
                <a:latin typeface="Century Gothic"/>
                <a:ea typeface="Century Gothic"/>
                <a:cs typeface="Century Gothic"/>
                <a:sym typeface="Century Gothic"/>
              </a:rPr>
              <a:t>Who would like to share the choices they had Nia make and where her story ended?</a:t>
            </a:r>
            <a:endParaRPr sz="3200" b="1" i="0" u="none" strike="noStrike" cap="none" dirty="0">
              <a:solidFill>
                <a:srgbClr val="243044"/>
              </a:solidFill>
              <a:latin typeface="Century Gothic"/>
              <a:ea typeface="Century Gothic"/>
              <a:cs typeface="Century Gothic"/>
              <a:sym typeface="Century Gothic"/>
            </a:endParaRPr>
          </a:p>
        </p:txBody>
      </p:sp>
      <p:sp>
        <p:nvSpPr>
          <p:cNvPr id="264" name="Google Shape;264;p13"/>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65" name="Google Shape;265;p13"/>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66" name="Google Shape;266;p13"/>
          <p:cNvSpPr txBox="1"/>
          <p:nvPr/>
        </p:nvSpPr>
        <p:spPr>
          <a:xfrm>
            <a:off x="648570" y="407224"/>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Plenary: </a:t>
            </a:r>
            <a:r>
              <a:rPr lang="en-GB" sz="3200" b="1" i="0" u="none" strike="noStrike" cap="none" dirty="0">
                <a:solidFill>
                  <a:schemeClr val="lt1"/>
                </a:solidFill>
                <a:latin typeface="Century Gothic"/>
                <a:ea typeface="Century Gothic"/>
                <a:cs typeface="Century Gothic"/>
                <a:sym typeface="Century Gothic"/>
              </a:rPr>
              <a:t>Where did Nia’s journey lead?</a:t>
            </a:r>
            <a:endParaRPr sz="2400" b="0" i="0" u="none" strike="noStrike" cap="none" dirty="0">
              <a:solidFill>
                <a:schemeClr val="lt1"/>
              </a:solidFill>
              <a:latin typeface="Century Gothic"/>
              <a:ea typeface="Century Gothic"/>
              <a:cs typeface="Century Gothic"/>
              <a:sym typeface="Century Gothic"/>
            </a:endParaRPr>
          </a:p>
        </p:txBody>
      </p:sp>
      <p:pic>
        <p:nvPicPr>
          <p:cNvPr id="2" name="Google Shape;170;p6">
            <a:extLst>
              <a:ext uri="{FF2B5EF4-FFF2-40B4-BE49-F238E27FC236}">
                <a16:creationId xmlns:a16="http://schemas.microsoft.com/office/drawing/2014/main" id="{2F43CAFE-E2C3-5C28-0EDF-09DA973A2DB2}"/>
              </a:ext>
            </a:extLst>
          </p:cNvPr>
          <p:cNvPicPr preferRelativeResize="0"/>
          <p:nvPr/>
        </p:nvPicPr>
        <p:blipFill rotWithShape="1">
          <a:blip r:embed="rId5">
            <a:alphaModFix/>
          </a:blip>
          <a:srcRect/>
          <a:stretch/>
        </p:blipFill>
        <p:spPr>
          <a:xfrm flipH="1">
            <a:off x="7933387" y="2309771"/>
            <a:ext cx="3288794" cy="454822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271"/>
        <p:cNvGrpSpPr/>
        <p:nvPr/>
      </p:nvGrpSpPr>
      <p:grpSpPr>
        <a:xfrm>
          <a:off x="0" y="0"/>
          <a:ext cx="0" cy="0"/>
          <a:chOff x="0" y="0"/>
          <a:chExt cx="0" cy="0"/>
        </a:xfrm>
      </p:grpSpPr>
      <p:pic>
        <p:nvPicPr>
          <p:cNvPr id="2" name="Google Shape;143;p5" descr="Background pattern&#10;&#10;Description automatically generated">
            <a:extLst>
              <a:ext uri="{FF2B5EF4-FFF2-40B4-BE49-F238E27FC236}">
                <a16:creationId xmlns:a16="http://schemas.microsoft.com/office/drawing/2014/main" id="{68E98D63-63BC-98B0-23F1-C9F024A4B531}"/>
              </a:ext>
            </a:extLst>
          </p:cNvPr>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273" name="Google Shape;273;p14"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274" name="Google Shape;274;p14"/>
          <p:cNvSpPr/>
          <p:nvPr/>
        </p:nvSpPr>
        <p:spPr>
          <a:xfrm>
            <a:off x="471470" y="2326594"/>
            <a:ext cx="6141766" cy="4264706"/>
          </a:xfrm>
          <a:prstGeom prst="roundRect">
            <a:avLst>
              <a:gd name="adj" fmla="val 0"/>
            </a:avLst>
          </a:prstGeom>
          <a:noFill/>
          <a:ln>
            <a:noFill/>
          </a:ln>
        </p:spPr>
        <p:txBody>
          <a:bodyPr spcFirstLastPara="1" wrap="square" lIns="0" tIns="0" rIns="0" bIns="0" anchor="t" anchorCtr="0">
            <a:noAutofit/>
          </a:bodyPr>
          <a:lstStyle/>
          <a:p>
            <a:pPr marL="163099" marR="0" lvl="0" indent="0" algn="l" rtl="0">
              <a:spcBef>
                <a:spcPts val="0"/>
              </a:spcBef>
              <a:spcAft>
                <a:spcPts val="0"/>
              </a:spcAft>
              <a:buNone/>
            </a:pPr>
            <a:r>
              <a:rPr lang="en-GB" sz="2400" b="1" i="0" u="none" strike="noStrike" cap="none" dirty="0">
                <a:solidFill>
                  <a:srgbClr val="243044"/>
                </a:solidFill>
                <a:latin typeface="Century Gothic"/>
                <a:ea typeface="Century Gothic"/>
                <a:cs typeface="Century Gothic"/>
                <a:sym typeface="Century Gothic"/>
              </a:rPr>
              <a:t>Instructions</a:t>
            </a:r>
            <a:r>
              <a:rPr lang="en-GB" sz="2400" b="0" i="0" u="none" strike="noStrike" cap="none" dirty="0">
                <a:solidFill>
                  <a:srgbClr val="243044"/>
                </a:solidFill>
                <a:latin typeface="Century Gothic"/>
                <a:ea typeface="Century Gothic"/>
                <a:cs typeface="Century Gothic"/>
                <a:sym typeface="Century Gothic"/>
              </a:rPr>
              <a:t>:</a:t>
            </a:r>
            <a:endParaRPr sz="1600" dirty="0"/>
          </a:p>
          <a:p>
            <a:pPr marL="620299" marR="0" lvl="0" indent="-457200" algn="l" rtl="0">
              <a:spcBef>
                <a:spcPts val="1800"/>
              </a:spcBef>
              <a:spcAft>
                <a:spcPts val="0"/>
              </a:spcAft>
              <a:buClr>
                <a:srgbClr val="243044"/>
              </a:buClr>
              <a:buSzPts val="1400"/>
              <a:buFont typeface="Calibri"/>
              <a:buAutoNum type="arabicPeriod"/>
            </a:pPr>
            <a:r>
              <a:rPr lang="en-GB" sz="2400" b="0" i="0" u="none" strike="noStrike" cap="none" dirty="0">
                <a:solidFill>
                  <a:srgbClr val="243044"/>
                </a:solidFill>
                <a:latin typeface="Century Gothic"/>
                <a:ea typeface="Century Gothic"/>
                <a:cs typeface="Century Gothic"/>
                <a:sym typeface="Century Gothic"/>
              </a:rPr>
              <a:t>Take home your journey and reflection questions.</a:t>
            </a:r>
            <a:endParaRPr sz="1600" dirty="0"/>
          </a:p>
          <a:p>
            <a:pPr marL="620299" marR="0" lvl="0" indent="-457200" algn="l" rtl="0">
              <a:spcBef>
                <a:spcPts val="1800"/>
              </a:spcBef>
              <a:spcAft>
                <a:spcPts val="0"/>
              </a:spcAft>
              <a:buClr>
                <a:srgbClr val="243044"/>
              </a:buClr>
              <a:buSzPts val="1400"/>
              <a:buFont typeface="Calibri"/>
              <a:buAutoNum type="arabicPeriod"/>
            </a:pPr>
            <a:r>
              <a:rPr lang="en-GB" sz="2400" b="0" i="0" u="none" strike="noStrike" cap="none" dirty="0">
                <a:solidFill>
                  <a:srgbClr val="243044"/>
                </a:solidFill>
                <a:latin typeface="Century Gothic"/>
                <a:ea typeface="Century Gothic"/>
                <a:cs typeface="Century Gothic"/>
                <a:sym typeface="Century Gothic"/>
              </a:rPr>
              <a:t>Share with your parent/carer or an older sibling/other trusted adult</a:t>
            </a:r>
            <a:endParaRPr sz="1600" dirty="0"/>
          </a:p>
          <a:p>
            <a:pPr marL="620299" marR="0" lvl="0" indent="-457200" algn="l" rtl="0">
              <a:spcBef>
                <a:spcPts val="1800"/>
              </a:spcBef>
              <a:spcAft>
                <a:spcPts val="1800"/>
              </a:spcAft>
              <a:buClr>
                <a:srgbClr val="243044"/>
              </a:buClr>
              <a:buSzPts val="1400"/>
              <a:buFont typeface="Calibri"/>
              <a:buAutoNum type="arabicPeriod"/>
            </a:pPr>
            <a:r>
              <a:rPr lang="en-GB" sz="2400" b="0" i="0" u="none" strike="noStrike" cap="none" dirty="0">
                <a:solidFill>
                  <a:srgbClr val="243044"/>
                </a:solidFill>
                <a:latin typeface="Century Gothic"/>
                <a:ea typeface="Century Gothic"/>
                <a:cs typeface="Century Gothic"/>
                <a:sym typeface="Century Gothic"/>
              </a:rPr>
              <a:t>Together, think of and write down other options Nia could have made and how the story would have ended with those options.</a:t>
            </a:r>
            <a:endParaRPr sz="1600" dirty="0"/>
          </a:p>
        </p:txBody>
      </p:sp>
      <p:sp>
        <p:nvSpPr>
          <p:cNvPr id="275" name="Google Shape;275;p14"/>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76" name="Google Shape;276;p14"/>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77" name="Google Shape;277;p14"/>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120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Take Home Option 1 : </a:t>
            </a:r>
            <a:br>
              <a:rPr lang="en-GB" sz="3200" b="1" i="0" u="none" strike="noStrike" cap="none" dirty="0">
                <a:solidFill>
                  <a:srgbClr val="F6DF62"/>
                </a:solidFill>
                <a:latin typeface="Century Gothic"/>
                <a:ea typeface="Century Gothic"/>
                <a:cs typeface="Century Gothic"/>
                <a:sym typeface="Century Gothic"/>
              </a:rPr>
            </a:br>
            <a:r>
              <a:rPr lang="en-GB" sz="3200" b="1" i="0" u="none" strike="noStrike" cap="none" dirty="0">
                <a:solidFill>
                  <a:schemeClr val="lt1"/>
                </a:solidFill>
                <a:latin typeface="Century Gothic"/>
                <a:ea typeface="Century Gothic"/>
                <a:cs typeface="Century Gothic"/>
                <a:sym typeface="Century Gothic"/>
              </a:rPr>
              <a:t>What other options did Nia have?</a:t>
            </a:r>
            <a:endParaRPr dirty="0"/>
          </a:p>
        </p:txBody>
      </p:sp>
      <p:pic>
        <p:nvPicPr>
          <p:cNvPr id="4" name="Picture 3" descr="A screen shot of a computer&#10;&#10;Description automatically generated">
            <a:extLst>
              <a:ext uri="{FF2B5EF4-FFF2-40B4-BE49-F238E27FC236}">
                <a16:creationId xmlns:a16="http://schemas.microsoft.com/office/drawing/2014/main" id="{6F2026E6-0BD0-8B5F-C8F8-DE260F1057D8}"/>
              </a:ext>
            </a:extLst>
          </p:cNvPr>
          <p:cNvPicPr>
            <a:picLocks noChangeAspect="1"/>
          </p:cNvPicPr>
          <p:nvPr/>
        </p:nvPicPr>
        <p:blipFill>
          <a:blip r:embed="rId5"/>
          <a:stretch>
            <a:fillRect/>
          </a:stretch>
        </p:blipFill>
        <p:spPr>
          <a:xfrm>
            <a:off x="6718190" y="2854664"/>
            <a:ext cx="5287728" cy="2933489"/>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282"/>
        <p:cNvGrpSpPr/>
        <p:nvPr/>
      </p:nvGrpSpPr>
      <p:grpSpPr>
        <a:xfrm>
          <a:off x="0" y="0"/>
          <a:ext cx="0" cy="0"/>
          <a:chOff x="0" y="0"/>
          <a:chExt cx="0" cy="0"/>
        </a:xfrm>
      </p:grpSpPr>
      <p:pic>
        <p:nvPicPr>
          <p:cNvPr id="3" name="Google Shape;143;p5" descr="Background pattern&#10;&#10;Description automatically generated">
            <a:extLst>
              <a:ext uri="{FF2B5EF4-FFF2-40B4-BE49-F238E27FC236}">
                <a16:creationId xmlns:a16="http://schemas.microsoft.com/office/drawing/2014/main" id="{12CC28A1-EC48-522D-E607-E9A0140A08B4}"/>
              </a:ext>
            </a:extLst>
          </p:cNvPr>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284" name="Google Shape;284;p1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285" name="Google Shape;285;p15"/>
          <p:cNvSpPr/>
          <p:nvPr/>
        </p:nvSpPr>
        <p:spPr>
          <a:xfrm>
            <a:off x="471470" y="2326594"/>
            <a:ext cx="5883148" cy="4226605"/>
          </a:xfrm>
          <a:prstGeom prst="roundRect">
            <a:avLst>
              <a:gd name="adj" fmla="val 0"/>
            </a:avLst>
          </a:prstGeom>
          <a:noFill/>
          <a:ln>
            <a:noFill/>
          </a:ln>
        </p:spPr>
        <p:txBody>
          <a:bodyPr spcFirstLastPara="1" wrap="square" lIns="0" tIns="0" rIns="0" bIns="0" anchor="t" anchorCtr="0">
            <a:noAutofit/>
          </a:bodyPr>
          <a:lstStyle/>
          <a:p>
            <a:pPr marL="163099" marR="0" lvl="0" indent="0" algn="l" rtl="0">
              <a:spcBef>
                <a:spcPts val="0"/>
              </a:spcBef>
              <a:spcAft>
                <a:spcPts val="0"/>
              </a:spcAft>
              <a:buNone/>
            </a:pPr>
            <a:r>
              <a:rPr lang="en-GB" sz="2400" b="1" i="0" u="none" strike="noStrike" cap="none" dirty="0">
                <a:solidFill>
                  <a:srgbClr val="243044"/>
                </a:solidFill>
                <a:latin typeface="Century Gothic"/>
                <a:ea typeface="Century Gothic"/>
                <a:cs typeface="Century Gothic"/>
                <a:sym typeface="Century Gothic"/>
              </a:rPr>
              <a:t>Instructions:</a:t>
            </a:r>
            <a:endParaRPr sz="1600" dirty="0"/>
          </a:p>
          <a:p>
            <a:pPr marL="620299" marR="0" lvl="0" indent="-457200" algn="l" rtl="0">
              <a:spcBef>
                <a:spcPts val="1800"/>
              </a:spcBef>
              <a:spcAft>
                <a:spcPts val="0"/>
              </a:spcAft>
              <a:buClr>
                <a:srgbClr val="243044"/>
              </a:buClr>
              <a:buSzPts val="1400"/>
              <a:buFont typeface="Calibri"/>
              <a:buAutoNum type="arabicPeriod"/>
            </a:pPr>
            <a:r>
              <a:rPr lang="en-GB" sz="2400" b="0" i="0" u="none" strike="noStrike" cap="none" dirty="0">
                <a:solidFill>
                  <a:srgbClr val="243044"/>
                </a:solidFill>
                <a:latin typeface="Century Gothic"/>
                <a:ea typeface="Century Gothic"/>
                <a:cs typeface="Century Gothic"/>
                <a:sym typeface="Century Gothic"/>
              </a:rPr>
              <a:t>Take home your journey and reflection questions.</a:t>
            </a:r>
            <a:endParaRPr sz="1600" dirty="0"/>
          </a:p>
          <a:p>
            <a:pPr marL="620299" marR="0" lvl="0" indent="-457200" algn="l" rtl="0">
              <a:spcBef>
                <a:spcPts val="1800"/>
              </a:spcBef>
              <a:spcAft>
                <a:spcPts val="0"/>
              </a:spcAft>
              <a:buClr>
                <a:srgbClr val="243044"/>
              </a:buClr>
              <a:buSzPts val="1400"/>
              <a:buFont typeface="Calibri"/>
              <a:buAutoNum type="arabicPeriod"/>
            </a:pPr>
            <a:r>
              <a:rPr lang="en-GB" sz="2400" b="0" i="0" u="none" strike="noStrike" cap="none" dirty="0">
                <a:solidFill>
                  <a:srgbClr val="243044"/>
                </a:solidFill>
                <a:latin typeface="Century Gothic"/>
                <a:ea typeface="Century Gothic"/>
                <a:cs typeface="Century Gothic"/>
                <a:sym typeface="Century Gothic"/>
              </a:rPr>
              <a:t>Share with your parent/carer or an older sibling/other trusted adult</a:t>
            </a:r>
            <a:endParaRPr sz="1600" dirty="0"/>
          </a:p>
          <a:p>
            <a:pPr marL="620299" marR="0" lvl="0" indent="-457200" algn="l" rtl="0">
              <a:spcBef>
                <a:spcPts val="1800"/>
              </a:spcBef>
              <a:spcAft>
                <a:spcPts val="1800"/>
              </a:spcAft>
              <a:buClr>
                <a:srgbClr val="243044"/>
              </a:buClr>
              <a:buSzPts val="1400"/>
              <a:buFont typeface="Calibri"/>
              <a:buAutoNum type="arabicPeriod"/>
            </a:pPr>
            <a:r>
              <a:rPr lang="en-GB" sz="2400" b="0" i="0" u="none" strike="noStrike" cap="none" dirty="0">
                <a:solidFill>
                  <a:srgbClr val="243044"/>
                </a:solidFill>
                <a:latin typeface="Century Gothic"/>
                <a:ea typeface="Century Gothic"/>
                <a:cs typeface="Century Gothic"/>
                <a:sym typeface="Century Gothic"/>
              </a:rPr>
              <a:t>Ask them to journey for themselves. Do they get to the same outcome or a different one?</a:t>
            </a:r>
            <a:endParaRPr sz="1600" dirty="0"/>
          </a:p>
        </p:txBody>
      </p:sp>
      <p:sp>
        <p:nvSpPr>
          <p:cNvPr id="286" name="Google Shape;286;p1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7" name="Google Shape;287;p1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8" name="Google Shape;288;p1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1200"/>
              </a:spcAft>
              <a:buClr>
                <a:srgbClr val="FFFFFF"/>
              </a:buClr>
              <a:buSzPts val="2300"/>
              <a:buFont typeface="Century Gothic"/>
              <a:buNone/>
            </a:pPr>
            <a:r>
              <a:rPr lang="en-GB" sz="3200" b="1" i="0" u="none" strike="noStrike" cap="none">
                <a:solidFill>
                  <a:srgbClr val="F6DF62"/>
                </a:solidFill>
                <a:latin typeface="Century Gothic"/>
                <a:ea typeface="Century Gothic"/>
                <a:cs typeface="Century Gothic"/>
                <a:sym typeface="Century Gothic"/>
              </a:rPr>
              <a:t>Take Home Option 2: </a:t>
            </a:r>
            <a:br>
              <a:rPr lang="en-GB" sz="3200" b="1" i="0" u="none" strike="noStrike" cap="none">
                <a:solidFill>
                  <a:srgbClr val="F6DF62"/>
                </a:solidFill>
                <a:latin typeface="Century Gothic"/>
                <a:ea typeface="Century Gothic"/>
                <a:cs typeface="Century Gothic"/>
                <a:sym typeface="Century Gothic"/>
              </a:rPr>
            </a:br>
            <a:r>
              <a:rPr lang="en-GB" sz="3200" b="1" i="0" u="none" strike="noStrike" cap="none">
                <a:solidFill>
                  <a:schemeClr val="lt1"/>
                </a:solidFill>
                <a:latin typeface="Century Gothic"/>
                <a:ea typeface="Century Gothic"/>
                <a:cs typeface="Century Gothic"/>
                <a:sym typeface="Century Gothic"/>
              </a:rPr>
              <a:t>Where will someone else end up?</a:t>
            </a:r>
            <a:endParaRPr sz="3200" b="1" i="0" u="none" strike="noStrike" cap="none">
              <a:solidFill>
                <a:schemeClr val="lt1"/>
              </a:solidFill>
              <a:latin typeface="Century Gothic"/>
              <a:ea typeface="Century Gothic"/>
              <a:cs typeface="Century Gothic"/>
              <a:sym typeface="Century Gothic"/>
            </a:endParaRPr>
          </a:p>
        </p:txBody>
      </p:sp>
      <p:pic>
        <p:nvPicPr>
          <p:cNvPr id="2" name="Picture 1" descr="A screen shot of a computer&#10;&#10;Description automatically generated">
            <a:extLst>
              <a:ext uri="{FF2B5EF4-FFF2-40B4-BE49-F238E27FC236}">
                <a16:creationId xmlns:a16="http://schemas.microsoft.com/office/drawing/2014/main" id="{13BA088E-CB42-6F6D-5C42-8B34DD889624}"/>
              </a:ext>
            </a:extLst>
          </p:cNvPr>
          <p:cNvPicPr>
            <a:picLocks noChangeAspect="1"/>
          </p:cNvPicPr>
          <p:nvPr/>
        </p:nvPicPr>
        <p:blipFill>
          <a:blip r:embed="rId5"/>
          <a:stretch>
            <a:fillRect/>
          </a:stretch>
        </p:blipFill>
        <p:spPr>
          <a:xfrm>
            <a:off x="6718190" y="2854664"/>
            <a:ext cx="5287728" cy="2933489"/>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pic>
        <p:nvPicPr>
          <p:cNvPr id="3" name="Google Shape;143;p5" descr="Background pattern&#10;&#10;Description automatically generated">
            <a:extLst>
              <a:ext uri="{FF2B5EF4-FFF2-40B4-BE49-F238E27FC236}">
                <a16:creationId xmlns:a16="http://schemas.microsoft.com/office/drawing/2014/main" id="{CFA5EE41-E9F5-6156-82F0-7260E42FAC9C}"/>
              </a:ext>
            </a:extLst>
          </p:cNvPr>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sp>
        <p:nvSpPr>
          <p:cNvPr id="295" name="Google Shape;295;p16"/>
          <p:cNvSpPr/>
          <p:nvPr/>
        </p:nvSpPr>
        <p:spPr>
          <a:xfrm>
            <a:off x="648569" y="2853070"/>
            <a:ext cx="7976685" cy="3334443"/>
          </a:xfrm>
          <a:prstGeom prst="roundRect">
            <a:avLst>
              <a:gd name="adj" fmla="val 11284"/>
            </a:avLst>
          </a:prstGeom>
          <a:solidFill>
            <a:schemeClr val="lt1"/>
          </a:solidFill>
          <a:ln>
            <a:noFill/>
          </a:ln>
        </p:spPr>
        <p:txBody>
          <a:bodyPr spcFirstLastPara="1" wrap="square" lIns="0" tIns="91425" rIns="91425" bIns="91425" anchor="ctr" anchorCtr="0">
            <a:noAutofit/>
          </a:bodyPr>
          <a:lstStyle/>
          <a:p>
            <a:pPr marL="677449" marR="0" lvl="0" indent="-514350" algn="l" rtl="0">
              <a:spcBef>
                <a:spcPts val="0"/>
              </a:spcBef>
              <a:spcAft>
                <a:spcPts val="0"/>
              </a:spcAft>
              <a:buClr>
                <a:schemeClr val="dk1"/>
              </a:buClr>
              <a:buSzPts val="1400"/>
              <a:buFont typeface="+mj-lt"/>
              <a:buAutoNum type="arabicPeriod"/>
            </a:pPr>
            <a:r>
              <a:rPr lang="en-GB" sz="2800" b="0" i="0" u="none" strike="noStrike" cap="none" dirty="0">
                <a:solidFill>
                  <a:schemeClr val="dk1"/>
                </a:solidFill>
                <a:latin typeface="Century Gothic"/>
                <a:ea typeface="Century Gothic"/>
                <a:cs typeface="Century Gothic"/>
                <a:sym typeface="Century Gothic"/>
              </a:rPr>
              <a:t>Re-read the questions and answers you wrote before the lesson.</a:t>
            </a:r>
          </a:p>
          <a:p>
            <a:pPr marL="677449" marR="0" lvl="0" indent="-514350" algn="l" rtl="0">
              <a:spcBef>
                <a:spcPts val="0"/>
              </a:spcBef>
              <a:spcAft>
                <a:spcPts val="0"/>
              </a:spcAft>
              <a:buClr>
                <a:schemeClr val="dk1"/>
              </a:buClr>
              <a:buSzPts val="1400"/>
              <a:buFont typeface="+mj-lt"/>
              <a:buAutoNum type="arabicPeriod"/>
            </a:pPr>
            <a:endParaRPr sz="2800" dirty="0"/>
          </a:p>
          <a:p>
            <a:pPr marL="677449" marR="0" lvl="0" indent="-514350" algn="l" rtl="0">
              <a:spcBef>
                <a:spcPts val="1200"/>
              </a:spcBef>
              <a:spcAft>
                <a:spcPts val="1200"/>
              </a:spcAft>
              <a:buClr>
                <a:schemeClr val="dk1"/>
              </a:buClr>
              <a:buSzPts val="1400"/>
              <a:buFont typeface="+mj-lt"/>
              <a:buAutoNum type="arabicPeriod"/>
            </a:pPr>
            <a:r>
              <a:rPr lang="en-GB" sz="2800" b="0" i="0" u="none" strike="noStrike" cap="none" dirty="0">
                <a:solidFill>
                  <a:schemeClr val="dk1"/>
                </a:solidFill>
                <a:latin typeface="Century Gothic"/>
                <a:ea typeface="Century Gothic"/>
                <a:cs typeface="Century Gothic"/>
                <a:sym typeface="Century Gothic"/>
              </a:rPr>
              <a:t>Fill in the “I KNOW” boxes with information you learnt in the Interactive </a:t>
            </a:r>
            <a:r>
              <a:rPr lang="en-GB" sz="2800" dirty="0">
                <a:solidFill>
                  <a:schemeClr val="dk1"/>
                </a:solidFill>
                <a:latin typeface="Century Gothic"/>
                <a:ea typeface="Century Gothic"/>
                <a:cs typeface="Century Gothic"/>
                <a:sym typeface="Century Gothic"/>
              </a:rPr>
              <a:t>Learning</a:t>
            </a:r>
            <a:r>
              <a:rPr lang="en-GB" sz="2800" b="0" i="0" u="none" strike="noStrike" cap="none" dirty="0">
                <a:solidFill>
                  <a:schemeClr val="dk1"/>
                </a:solidFill>
                <a:latin typeface="Century Gothic"/>
                <a:ea typeface="Century Gothic"/>
                <a:cs typeface="Century Gothic"/>
                <a:sym typeface="Century Gothic"/>
              </a:rPr>
              <a:t> and Once Upon Online sections.</a:t>
            </a:r>
            <a:endParaRPr sz="2800" dirty="0"/>
          </a:p>
        </p:txBody>
      </p:sp>
      <p:pic>
        <p:nvPicPr>
          <p:cNvPr id="296" name="Google Shape;296;p16"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297" name="Google Shape;297;p16"/>
          <p:cNvSpPr/>
          <p:nvPr/>
        </p:nvSpPr>
        <p:spPr>
          <a:xfrm>
            <a:off x="332509" y="415636"/>
            <a:ext cx="8467107" cy="2156400"/>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98" name="Google Shape;298;p16"/>
          <p:cNvSpPr/>
          <p:nvPr/>
        </p:nvSpPr>
        <p:spPr>
          <a:xfrm>
            <a:off x="0" y="415636"/>
            <a:ext cx="2766951" cy="2156400"/>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99" name="Google Shape;299;p16"/>
          <p:cNvSpPr txBox="1"/>
          <p:nvPr/>
        </p:nvSpPr>
        <p:spPr>
          <a:xfrm>
            <a:off x="648569" y="502536"/>
            <a:ext cx="7142491" cy="194828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Review Your Knowledge: </a:t>
            </a:r>
            <a:br>
              <a:rPr lang="en-GB" sz="3200" b="1" i="0" u="none" strike="noStrike" cap="none" dirty="0">
                <a:solidFill>
                  <a:srgbClr val="F6DF62"/>
                </a:solidFill>
                <a:latin typeface="Century Gothic"/>
                <a:ea typeface="Century Gothic"/>
                <a:cs typeface="Century Gothic"/>
                <a:sym typeface="Century Gothic"/>
              </a:rPr>
            </a:br>
            <a:r>
              <a:rPr lang="en-GB" sz="3200" b="1" i="0" u="none" strike="noStrike" cap="none" dirty="0">
                <a:solidFill>
                  <a:schemeClr val="lt1"/>
                </a:solidFill>
                <a:latin typeface="Century Gothic"/>
                <a:ea typeface="Century Gothic"/>
                <a:cs typeface="Century Gothic"/>
                <a:sym typeface="Century Gothic"/>
              </a:rPr>
              <a:t>Online bullying &amp; hate</a:t>
            </a:r>
            <a:endParaRPr dirty="0"/>
          </a:p>
          <a:p>
            <a:pPr marL="0" marR="0" lvl="0" indent="0" algn="l" rtl="0">
              <a:lnSpc>
                <a:spcPct val="90000"/>
              </a:lnSpc>
              <a:spcBef>
                <a:spcPts val="1200"/>
              </a:spcBef>
              <a:spcAft>
                <a:spcPts val="1200"/>
              </a:spcAft>
              <a:buClr>
                <a:srgbClr val="FFFFFF"/>
              </a:buClr>
              <a:buSzPts val="2300"/>
              <a:buFont typeface="Century Gothic"/>
              <a:buNone/>
            </a:pPr>
            <a:r>
              <a:rPr lang="en-GB" sz="2400" b="0" i="0" u="none" strike="noStrike" cap="none" dirty="0">
                <a:solidFill>
                  <a:schemeClr val="lt1"/>
                </a:solidFill>
                <a:latin typeface="Century Gothic"/>
                <a:ea typeface="Century Gothic"/>
                <a:cs typeface="Century Gothic"/>
                <a:sym typeface="Century Gothic"/>
              </a:rPr>
              <a:t>How much did you learn about bullying and hate online?</a:t>
            </a:r>
            <a:endParaRPr dirty="0"/>
          </a:p>
        </p:txBody>
      </p:sp>
      <p:pic>
        <p:nvPicPr>
          <p:cNvPr id="2" name="Picture 1" descr="A screen shot of a phone&#10;&#10;Description automatically generated">
            <a:extLst>
              <a:ext uri="{FF2B5EF4-FFF2-40B4-BE49-F238E27FC236}">
                <a16:creationId xmlns:a16="http://schemas.microsoft.com/office/drawing/2014/main" id="{9EA79E00-7C08-BB93-9880-BEE259C231E3}"/>
              </a:ext>
            </a:extLst>
          </p:cNvPr>
          <p:cNvPicPr>
            <a:picLocks noChangeAspect="1"/>
          </p:cNvPicPr>
          <p:nvPr/>
        </p:nvPicPr>
        <p:blipFill>
          <a:blip r:embed="rId5"/>
          <a:stretch>
            <a:fillRect/>
          </a:stretch>
        </p:blipFill>
        <p:spPr>
          <a:xfrm rot="420413">
            <a:off x="8723770" y="1705507"/>
            <a:ext cx="2784836" cy="476603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07"/>
        <p:cNvGrpSpPr/>
        <p:nvPr/>
      </p:nvGrpSpPr>
      <p:grpSpPr>
        <a:xfrm>
          <a:off x="0" y="0"/>
          <a:ext cx="0" cy="0"/>
          <a:chOff x="0" y="0"/>
          <a:chExt cx="0" cy="0"/>
        </a:xfrm>
      </p:grpSpPr>
      <p:pic>
        <p:nvPicPr>
          <p:cNvPr id="108" name="Google Shape;108;p3"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0"/>
            <a:ext cx="12192000" cy="6858000"/>
          </a:xfrm>
          <a:prstGeom prst="rect">
            <a:avLst/>
          </a:prstGeom>
          <a:noFill/>
          <a:ln>
            <a:noFill/>
          </a:ln>
        </p:spPr>
      </p:pic>
      <p:sp>
        <p:nvSpPr>
          <p:cNvPr id="29" name="Google Shape;110;p3">
            <a:extLst>
              <a:ext uri="{FF2B5EF4-FFF2-40B4-BE49-F238E27FC236}">
                <a16:creationId xmlns:a16="http://schemas.microsoft.com/office/drawing/2014/main" id="{A8974AF9-7548-EE4B-E08C-C609C23034B5}"/>
              </a:ext>
            </a:extLst>
          </p:cNvPr>
          <p:cNvSpPr/>
          <p:nvPr/>
        </p:nvSpPr>
        <p:spPr>
          <a:xfrm>
            <a:off x="-37175" y="3936869"/>
            <a:ext cx="12302444" cy="2156964"/>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9" name="Google Shape;109;p3"/>
          <p:cNvSpPr/>
          <p:nvPr/>
        </p:nvSpPr>
        <p:spPr>
          <a:xfrm>
            <a:off x="332509" y="400876"/>
            <a:ext cx="8467107" cy="2156399"/>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0" name="Google Shape;110;p3"/>
          <p:cNvSpPr/>
          <p:nvPr/>
        </p:nvSpPr>
        <p:spPr>
          <a:xfrm>
            <a:off x="0" y="400877"/>
            <a:ext cx="6440557" cy="2156964"/>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12" name="Google Shape;112;p3"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17" name="Google Shape;117;p3"/>
          <p:cNvSpPr/>
          <p:nvPr/>
        </p:nvSpPr>
        <p:spPr>
          <a:xfrm>
            <a:off x="193963" y="2811475"/>
            <a:ext cx="11737199" cy="862116"/>
          </a:xfrm>
          <a:prstGeom prst="roundRect">
            <a:avLst>
              <a:gd name="adj" fmla="val 0"/>
            </a:avLst>
          </a:prstGeom>
          <a:noFill/>
          <a:ln>
            <a:noFill/>
          </a:ln>
        </p:spPr>
        <p:txBody>
          <a:bodyPr spcFirstLastPara="1" wrap="square" lIns="0" tIns="0" rIns="0" bIns="0" anchor="t" anchorCtr="0">
            <a:noAutofit/>
          </a:bodyPr>
          <a:lstStyle/>
          <a:p>
            <a:pPr marL="163099" marR="0" lvl="0" indent="0" algn="l" rtl="0">
              <a:spcBef>
                <a:spcPts val="0"/>
              </a:spcBef>
              <a:spcAft>
                <a:spcPts val="0"/>
              </a:spcAft>
              <a:buNone/>
            </a:pPr>
            <a:r>
              <a:rPr lang="en-GB" sz="2400" b="1" i="0" u="none" strike="noStrike" cap="none" dirty="0">
                <a:solidFill>
                  <a:srgbClr val="243044"/>
                </a:solidFill>
                <a:latin typeface="Century Gothic"/>
                <a:ea typeface="Century Gothic"/>
                <a:cs typeface="Century Gothic"/>
                <a:sym typeface="Century Gothic"/>
              </a:rPr>
              <a:t>Starter</a:t>
            </a:r>
            <a:r>
              <a:rPr lang="en-GB" sz="2400" i="0" u="none" strike="noStrike" cap="none" dirty="0">
                <a:solidFill>
                  <a:srgbClr val="243044"/>
                </a:solidFill>
                <a:latin typeface="Century Gothic"/>
                <a:ea typeface="Century Gothic"/>
                <a:cs typeface="Century Gothic"/>
                <a:sym typeface="Century Gothic"/>
              </a:rPr>
              <a:t>: Look at the emojis below. Which ones could show that a person feels hurt by something that was said?</a:t>
            </a:r>
            <a:endParaRPr sz="2000" dirty="0"/>
          </a:p>
        </p:txBody>
      </p:sp>
      <p:sp>
        <p:nvSpPr>
          <p:cNvPr id="4" name="Google Shape;101;p2">
            <a:extLst>
              <a:ext uri="{FF2B5EF4-FFF2-40B4-BE49-F238E27FC236}">
                <a16:creationId xmlns:a16="http://schemas.microsoft.com/office/drawing/2014/main" id="{A957C76F-2679-3353-21BE-4B7B72D26CA6}"/>
              </a:ext>
            </a:extLst>
          </p:cNvPr>
          <p:cNvSpPr txBox="1"/>
          <p:nvPr/>
        </p:nvSpPr>
        <p:spPr>
          <a:xfrm>
            <a:off x="332509" y="486888"/>
            <a:ext cx="8269953" cy="1939789"/>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chemeClr val="lt1"/>
                </a:solidFill>
                <a:latin typeface="Century Gothic"/>
                <a:ea typeface="Century Gothic"/>
                <a:cs typeface="Century Gothic"/>
                <a:sym typeface="Century Gothic"/>
              </a:rPr>
              <a:t>Is it funny or is it hate?</a:t>
            </a:r>
            <a:endParaRPr dirty="0"/>
          </a:p>
          <a:p>
            <a:pPr marL="0" marR="0" lvl="0" indent="0" algn="l" rtl="0">
              <a:lnSpc>
                <a:spcPct val="90000"/>
              </a:lnSpc>
              <a:spcBef>
                <a:spcPts val="1200"/>
              </a:spcBef>
              <a:spcAft>
                <a:spcPts val="1200"/>
              </a:spcAft>
              <a:buClr>
                <a:srgbClr val="FFFFFF"/>
              </a:buClr>
              <a:buSzPts val="2300"/>
              <a:buFont typeface="Century Gothic"/>
              <a:buNone/>
            </a:pPr>
            <a:r>
              <a:rPr lang="en-GB" sz="2400" b="0" i="0" u="none" strike="noStrike" cap="none" dirty="0">
                <a:solidFill>
                  <a:schemeClr val="lt1"/>
                </a:solidFill>
                <a:latin typeface="Century Gothic"/>
                <a:ea typeface="Century Gothic"/>
                <a:cs typeface="Century Gothic"/>
                <a:sym typeface="Century Gothic"/>
              </a:rPr>
              <a:t>LO: To recognise how words, including jokes, can hurt others and why that hurt might be hard to see</a:t>
            </a:r>
            <a:endParaRPr dirty="0"/>
          </a:p>
        </p:txBody>
      </p:sp>
      <p:pic>
        <p:nvPicPr>
          <p:cNvPr id="18" name="Picture 17" descr="A yellow face with black background&#10;&#10;Description automatically generated">
            <a:extLst>
              <a:ext uri="{FF2B5EF4-FFF2-40B4-BE49-F238E27FC236}">
                <a16:creationId xmlns:a16="http://schemas.microsoft.com/office/drawing/2014/main" id="{2489B255-75EE-2261-3F61-DED56B9C2E07}"/>
              </a:ext>
            </a:extLst>
          </p:cNvPr>
          <p:cNvPicPr>
            <a:picLocks noChangeAspect="1"/>
          </p:cNvPicPr>
          <p:nvPr/>
        </p:nvPicPr>
        <p:blipFill rotWithShape="1">
          <a:blip r:embed="rId5"/>
          <a:srcRect l="28485" t="26776" r="26744" b="28476"/>
          <a:stretch/>
        </p:blipFill>
        <p:spPr>
          <a:xfrm>
            <a:off x="9881221" y="4028613"/>
            <a:ext cx="1871164" cy="1873941"/>
          </a:xfrm>
          <a:prstGeom prst="rect">
            <a:avLst/>
          </a:prstGeom>
        </p:spPr>
      </p:pic>
      <p:pic>
        <p:nvPicPr>
          <p:cNvPr id="20" name="Picture 19" descr="A pink face with black background&#10;&#10;Description automatically generated">
            <a:extLst>
              <a:ext uri="{FF2B5EF4-FFF2-40B4-BE49-F238E27FC236}">
                <a16:creationId xmlns:a16="http://schemas.microsoft.com/office/drawing/2014/main" id="{FF39CF8F-D3DD-E898-E9CF-517808EF7EE6}"/>
              </a:ext>
            </a:extLst>
          </p:cNvPr>
          <p:cNvPicPr>
            <a:picLocks noChangeAspect="1"/>
          </p:cNvPicPr>
          <p:nvPr/>
        </p:nvPicPr>
        <p:blipFill rotWithShape="1">
          <a:blip r:embed="rId6"/>
          <a:srcRect l="25692" t="23485" r="26960" b="30172"/>
          <a:stretch/>
        </p:blipFill>
        <p:spPr>
          <a:xfrm>
            <a:off x="7523697" y="4077499"/>
            <a:ext cx="1842980" cy="1807471"/>
          </a:xfrm>
          <a:prstGeom prst="rect">
            <a:avLst/>
          </a:prstGeom>
        </p:spPr>
      </p:pic>
      <p:pic>
        <p:nvPicPr>
          <p:cNvPr id="22" name="Picture 21" descr="A yellow face with a teardrop&#10;&#10;Description automatically generated">
            <a:extLst>
              <a:ext uri="{FF2B5EF4-FFF2-40B4-BE49-F238E27FC236}">
                <a16:creationId xmlns:a16="http://schemas.microsoft.com/office/drawing/2014/main" id="{B3A54BBC-A0D1-CE2E-D5C5-484132C92A42}"/>
              </a:ext>
            </a:extLst>
          </p:cNvPr>
          <p:cNvPicPr>
            <a:picLocks noChangeAspect="1"/>
          </p:cNvPicPr>
          <p:nvPr/>
        </p:nvPicPr>
        <p:blipFill rotWithShape="1">
          <a:blip r:embed="rId7"/>
          <a:srcRect l="23418" t="21446" r="23077" b="27289"/>
          <a:stretch/>
        </p:blipFill>
        <p:spPr>
          <a:xfrm>
            <a:off x="2514360" y="3997575"/>
            <a:ext cx="2087497" cy="2004116"/>
          </a:xfrm>
          <a:prstGeom prst="rect">
            <a:avLst/>
          </a:prstGeom>
        </p:spPr>
      </p:pic>
      <p:pic>
        <p:nvPicPr>
          <p:cNvPr id="24" name="Picture 23" descr="A yellow smiley face with black background&#10;&#10;Description automatically generated">
            <a:extLst>
              <a:ext uri="{FF2B5EF4-FFF2-40B4-BE49-F238E27FC236}">
                <a16:creationId xmlns:a16="http://schemas.microsoft.com/office/drawing/2014/main" id="{235217B8-2466-D7E9-3E46-2B0FEA71BA66}"/>
              </a:ext>
            </a:extLst>
          </p:cNvPr>
          <p:cNvPicPr>
            <a:picLocks noChangeAspect="1"/>
          </p:cNvPicPr>
          <p:nvPr/>
        </p:nvPicPr>
        <p:blipFill rotWithShape="1">
          <a:blip r:embed="rId8"/>
          <a:srcRect l="25622" t="20026" r="26567" b="28710"/>
          <a:stretch/>
        </p:blipFill>
        <p:spPr>
          <a:xfrm>
            <a:off x="269932" y="3923508"/>
            <a:ext cx="1934308" cy="2078183"/>
          </a:xfrm>
          <a:prstGeom prst="rect">
            <a:avLst/>
          </a:prstGeom>
        </p:spPr>
      </p:pic>
      <p:pic>
        <p:nvPicPr>
          <p:cNvPr id="26" name="Picture 25" descr="A yellow face with tears on it&#10;&#10;Description automatically generated">
            <a:extLst>
              <a:ext uri="{FF2B5EF4-FFF2-40B4-BE49-F238E27FC236}">
                <a16:creationId xmlns:a16="http://schemas.microsoft.com/office/drawing/2014/main" id="{136063EC-12AF-F908-B273-04AEBCD87194}"/>
              </a:ext>
            </a:extLst>
          </p:cNvPr>
          <p:cNvPicPr>
            <a:picLocks noChangeAspect="1"/>
          </p:cNvPicPr>
          <p:nvPr/>
        </p:nvPicPr>
        <p:blipFill rotWithShape="1">
          <a:blip r:embed="rId9"/>
          <a:srcRect l="23387" t="26434" r="24455" b="24693"/>
          <a:stretch/>
        </p:blipFill>
        <p:spPr>
          <a:xfrm>
            <a:off x="4945166" y="4077500"/>
            <a:ext cx="2110154" cy="198120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1: </a:t>
            </a:r>
            <a:r>
              <a:rPr lang="en-GB" sz="3200" b="1" i="0" u="none" strike="noStrike" cap="none" dirty="0">
                <a:solidFill>
                  <a:schemeClr val="lt1"/>
                </a:solidFill>
                <a:latin typeface="Century Gothic"/>
                <a:ea typeface="Century Gothic"/>
                <a:cs typeface="Century Gothic"/>
                <a:sym typeface="Century Gothic"/>
              </a:rPr>
              <a:t>Hiding the hurt</a:t>
            </a:r>
            <a:endParaRPr dirty="0"/>
          </a:p>
        </p:txBody>
      </p:sp>
      <p:pic>
        <p:nvPicPr>
          <p:cNvPr id="11" name="Google Shape;202;p8">
            <a:extLst>
              <a:ext uri="{FF2B5EF4-FFF2-40B4-BE49-F238E27FC236}">
                <a16:creationId xmlns:a16="http://schemas.microsoft.com/office/drawing/2014/main" id="{3D07FBF6-563A-43DA-2702-7655A2DA820B}"/>
              </a:ext>
            </a:extLst>
          </p:cNvPr>
          <p:cNvPicPr preferRelativeResize="0"/>
          <p:nvPr/>
        </p:nvPicPr>
        <p:blipFill rotWithShape="1">
          <a:blip r:embed="rId5">
            <a:alphaModFix/>
          </a:blip>
          <a:srcRect/>
          <a:stretch/>
        </p:blipFill>
        <p:spPr>
          <a:xfrm flipH="1">
            <a:off x="8510773" y="2579696"/>
            <a:ext cx="3397553" cy="4285773"/>
          </a:xfrm>
          <a:prstGeom prst="rect">
            <a:avLst/>
          </a:prstGeom>
          <a:noFill/>
          <a:ln>
            <a:noFill/>
          </a:ln>
        </p:spPr>
      </p:pic>
      <p:grpSp>
        <p:nvGrpSpPr>
          <p:cNvPr id="2" name="Google Shape;150;p5">
            <a:extLst>
              <a:ext uri="{FF2B5EF4-FFF2-40B4-BE49-F238E27FC236}">
                <a16:creationId xmlns:a16="http://schemas.microsoft.com/office/drawing/2014/main" id="{9714924C-0B42-BBC7-2D68-8DA7129DAF74}"/>
              </a:ext>
            </a:extLst>
          </p:cNvPr>
          <p:cNvGrpSpPr/>
          <p:nvPr/>
        </p:nvGrpSpPr>
        <p:grpSpPr>
          <a:xfrm>
            <a:off x="496667" y="2007611"/>
            <a:ext cx="8302949" cy="4739418"/>
            <a:chOff x="525101" y="4483604"/>
            <a:chExt cx="6004918" cy="2287591"/>
          </a:xfrm>
        </p:grpSpPr>
        <p:sp>
          <p:nvSpPr>
            <p:cNvPr id="3" name="Google Shape;151;p5">
              <a:extLst>
                <a:ext uri="{FF2B5EF4-FFF2-40B4-BE49-F238E27FC236}">
                  <a16:creationId xmlns:a16="http://schemas.microsoft.com/office/drawing/2014/main" id="{41D1240F-9492-84CA-13B3-9F1521272848}"/>
                </a:ext>
              </a:extLst>
            </p:cNvPr>
            <p:cNvSpPr/>
            <p:nvPr/>
          </p:nvSpPr>
          <p:spPr>
            <a:xfrm rot="9874344" flipH="1">
              <a:off x="5895895" y="6017768"/>
              <a:ext cx="634124" cy="390139"/>
            </a:xfrm>
            <a:prstGeom prst="rtTriangl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4" name="Google Shape;152;p5">
              <a:extLst>
                <a:ext uri="{FF2B5EF4-FFF2-40B4-BE49-F238E27FC236}">
                  <a16:creationId xmlns:a16="http://schemas.microsoft.com/office/drawing/2014/main" id="{E9E505A4-D23F-6DD0-92CE-2ED62B7B6B39}"/>
                </a:ext>
              </a:extLst>
            </p:cNvPr>
            <p:cNvSpPr/>
            <p:nvPr/>
          </p:nvSpPr>
          <p:spPr>
            <a:xfrm>
              <a:off x="525101" y="4483604"/>
              <a:ext cx="5598652" cy="2287591"/>
            </a:xfrm>
            <a:prstGeom prst="roundRect">
              <a:avLst>
                <a:gd name="adj" fmla="val 11284"/>
              </a:avLst>
            </a:prstGeom>
            <a:solidFill>
              <a:schemeClr val="lt1"/>
            </a:solidFill>
            <a:ln>
              <a:noFill/>
            </a:ln>
          </p:spPr>
          <p:txBody>
            <a:bodyPr spcFirstLastPara="1" wrap="square" lIns="0" tIns="91425" rIns="91425" bIns="91425" anchor="ctr" anchorCtr="0">
              <a:noAutofit/>
            </a:bodyPr>
            <a:lstStyle/>
            <a:p>
              <a:pPr marL="163099">
                <a:lnSpc>
                  <a:spcPct val="200000"/>
                </a:lnSpc>
              </a:pPr>
              <a:r>
                <a:rPr lang="en-GB" sz="2400" dirty="0">
                  <a:effectLst/>
                  <a:latin typeface="Century Gothic" panose="020B0502020202020204" pitchFamily="34" charset="0"/>
                  <a:ea typeface="Arial" panose="020B0604020202020204" pitchFamily="34" charset="0"/>
                </a:rPr>
                <a:t>One day, Devin and Jay are joking back and forth in a group chat with classmates. Devin says Jay shouldn’t be in Year 6 because of a mistake he made while reading out loud in class earlier that day. Everyone in the group chat finds this funny, and Jay responds with a laughing emoji.</a:t>
              </a:r>
              <a:endParaRPr sz="2800" b="0" i="0" u="none" strike="noStrike" cap="none" dirty="0">
                <a:solidFill>
                  <a:srgbClr val="00CC00"/>
                </a:solidFill>
                <a:latin typeface="Century Gothic" panose="020B0502020202020204" pitchFamily="34" charset="0"/>
                <a:ea typeface="Calibri"/>
                <a:cs typeface="Calibri"/>
                <a:sym typeface="Calibri"/>
              </a:endParaRPr>
            </a:p>
          </p:txBody>
        </p:sp>
      </p:grpSp>
      <p:grpSp>
        <p:nvGrpSpPr>
          <p:cNvPr id="7" name="Google Shape;135;p4">
            <a:extLst>
              <a:ext uri="{FF2B5EF4-FFF2-40B4-BE49-F238E27FC236}">
                <a16:creationId xmlns:a16="http://schemas.microsoft.com/office/drawing/2014/main" id="{89467D12-C5F6-AB35-A140-F3A7F4C9B6DC}"/>
              </a:ext>
            </a:extLst>
          </p:cNvPr>
          <p:cNvGrpSpPr/>
          <p:nvPr/>
        </p:nvGrpSpPr>
        <p:grpSpPr>
          <a:xfrm rot="21069352">
            <a:off x="10667825" y="1873114"/>
            <a:ext cx="1413164" cy="1413164"/>
            <a:chOff x="6757060" y="3158836"/>
            <a:chExt cx="1413164" cy="1413164"/>
          </a:xfrm>
          <a:solidFill>
            <a:srgbClr val="00CC00"/>
          </a:solidFill>
        </p:grpSpPr>
        <p:sp>
          <p:nvSpPr>
            <p:cNvPr id="8" name="Google Shape;136;p4">
              <a:extLst>
                <a:ext uri="{FF2B5EF4-FFF2-40B4-BE49-F238E27FC236}">
                  <a16:creationId xmlns:a16="http://schemas.microsoft.com/office/drawing/2014/main" id="{A53D49BE-419A-5CF3-96D5-613810DEFD6C}"/>
                </a:ext>
              </a:extLst>
            </p:cNvPr>
            <p:cNvSpPr/>
            <p:nvPr/>
          </p:nvSpPr>
          <p:spPr>
            <a:xfrm>
              <a:off x="6757060" y="3158836"/>
              <a:ext cx="1413164" cy="1413164"/>
            </a:xfrm>
            <a:prstGeom prst="ellipse">
              <a:avLst/>
            </a:prstGeom>
            <a:grpFill/>
            <a:ln>
              <a:noFill/>
            </a:ln>
            <a:effectLst>
              <a:outerShdw dist="147553" dir="3660000" algn="tl" rotWithShape="0">
                <a:srgbClr val="000000">
                  <a:alpha val="26666"/>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10" name="Google Shape;137;p4">
              <a:extLst>
                <a:ext uri="{FF2B5EF4-FFF2-40B4-BE49-F238E27FC236}">
                  <a16:creationId xmlns:a16="http://schemas.microsoft.com/office/drawing/2014/main" id="{53EFC91A-3029-ADDB-65F6-BA5852ADDE5D}"/>
                </a:ext>
              </a:extLst>
            </p:cNvPr>
            <p:cNvSpPr/>
            <p:nvPr/>
          </p:nvSpPr>
          <p:spPr>
            <a:xfrm>
              <a:off x="6950334" y="3542273"/>
              <a:ext cx="1026615" cy="646290"/>
            </a:xfrm>
            <a:prstGeom prst="rect">
              <a:avLst/>
            </a:prstGeom>
            <a:grp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b="1" i="0" u="none" strike="noStrike" cap="none" dirty="0">
                  <a:solidFill>
                    <a:schemeClr val="bg1"/>
                  </a:solidFill>
                  <a:latin typeface="Century Gothic"/>
                  <a:ea typeface="Century Gothic"/>
                  <a:cs typeface="Century Gothic"/>
                  <a:sym typeface="Century Gothic"/>
                </a:rPr>
                <a:t>Let’s</a:t>
              </a:r>
            </a:p>
            <a:p>
              <a:pPr marL="0" marR="0" lvl="0" indent="0" algn="ctr" rtl="0">
                <a:spcBef>
                  <a:spcPts val="0"/>
                </a:spcBef>
                <a:spcAft>
                  <a:spcPts val="0"/>
                </a:spcAft>
                <a:buNone/>
              </a:pPr>
              <a:r>
                <a:rPr lang="en-GB" sz="1800" b="1" dirty="0">
                  <a:solidFill>
                    <a:schemeClr val="bg1"/>
                  </a:solidFill>
                  <a:latin typeface="Century Gothic"/>
                  <a:sym typeface="Century Gothic"/>
                </a:rPr>
                <a:t>Read!</a:t>
              </a:r>
              <a:endParaRPr dirty="0">
                <a:solidFill>
                  <a:schemeClr val="bg1"/>
                </a:solidFill>
              </a:endParaRPr>
            </a:p>
          </p:txBody>
        </p:sp>
      </p:grpSp>
      <p:sp>
        <p:nvSpPr>
          <p:cNvPr id="12" name="Google Shape;152;p5">
            <a:extLst>
              <a:ext uri="{FF2B5EF4-FFF2-40B4-BE49-F238E27FC236}">
                <a16:creationId xmlns:a16="http://schemas.microsoft.com/office/drawing/2014/main" id="{7066C3CB-5B89-EC29-E7E5-7EA1D05340F9}"/>
              </a:ext>
            </a:extLst>
          </p:cNvPr>
          <p:cNvSpPr/>
          <p:nvPr/>
        </p:nvSpPr>
        <p:spPr>
          <a:xfrm>
            <a:off x="332509" y="298938"/>
            <a:ext cx="11362823" cy="6339254"/>
          </a:xfrm>
          <a:prstGeom prst="roundRect">
            <a:avLst>
              <a:gd name="adj" fmla="val 11284"/>
            </a:avLst>
          </a:prstGeom>
          <a:solidFill>
            <a:srgbClr val="8FE4FF"/>
          </a:solidFill>
          <a:ln>
            <a:noFill/>
          </a:ln>
        </p:spPr>
        <p:txBody>
          <a:bodyPr spcFirstLastPara="1" wrap="square" lIns="0" tIns="91425" rIns="91425" bIns="91425" anchor="ctr" anchorCtr="0">
            <a:noAutofit/>
          </a:bodyPr>
          <a:lstStyle/>
          <a:p>
            <a:pPr marL="163099" algn="ctr">
              <a:lnSpc>
                <a:spcPct val="200000"/>
              </a:lnSpc>
            </a:pPr>
            <a:r>
              <a:rPr lang="en-GB" sz="4000" b="1" dirty="0">
                <a:effectLst/>
                <a:latin typeface="Century Gothic" panose="020B0502020202020204" pitchFamily="34" charset="0"/>
                <a:ea typeface="Arial" panose="020B0604020202020204" pitchFamily="34" charset="0"/>
              </a:rPr>
              <a:t>Think about what we just read. Talk about:</a:t>
            </a:r>
          </a:p>
          <a:p>
            <a:pPr marL="505999" indent="-342900">
              <a:lnSpc>
                <a:spcPct val="200000"/>
              </a:lnSpc>
              <a:buFont typeface="Arial" panose="020B0604020202020204" pitchFamily="34" charset="0"/>
              <a:buChar char="•"/>
            </a:pPr>
            <a:r>
              <a:rPr lang="en-GB" sz="4000" dirty="0">
                <a:effectLst/>
                <a:latin typeface="Century Gothic" panose="020B0502020202020204" pitchFamily="34" charset="0"/>
                <a:ea typeface="Arial" panose="020B0604020202020204" pitchFamily="34" charset="0"/>
              </a:rPr>
              <a:t>Has anyon</a:t>
            </a:r>
            <a:r>
              <a:rPr lang="en-GB" sz="4000" dirty="0">
                <a:latin typeface="Century Gothic" panose="020B0502020202020204" pitchFamily="34" charset="0"/>
                <a:ea typeface="Arial" panose="020B0604020202020204" pitchFamily="34" charset="0"/>
              </a:rPr>
              <a:t>e done anything hurtful so far?</a:t>
            </a:r>
          </a:p>
          <a:p>
            <a:pPr marL="505999" indent="-342900">
              <a:lnSpc>
                <a:spcPct val="200000"/>
              </a:lnSpc>
              <a:buFont typeface="Arial" panose="020B0604020202020204" pitchFamily="34" charset="0"/>
              <a:buChar char="•"/>
            </a:pPr>
            <a:r>
              <a:rPr lang="en-GB" sz="4000" dirty="0">
                <a:latin typeface="Century Gothic" panose="020B0502020202020204" pitchFamily="34" charset="0"/>
                <a:ea typeface="Arial" panose="020B0604020202020204" pitchFamily="34" charset="0"/>
              </a:rPr>
              <a:t>Does anyone feel hurt?</a:t>
            </a:r>
            <a:endParaRPr sz="4400" i="0" u="none" strike="noStrike" cap="none" dirty="0">
              <a:solidFill>
                <a:srgbClr val="00CC00"/>
              </a:solidFill>
              <a:latin typeface="Century Gothic" panose="020B0502020202020204" pitchFamily="34" charset="0"/>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p:nvPr/>
        </p:nvPicPr>
        <p:blipFill rotWithShape="1">
          <a:blip r:embed="rId3">
            <a:alphaModFix amt="80000"/>
          </a:blip>
          <a:srcRect/>
          <a:stretch/>
        </p:blipFill>
        <p:spPr>
          <a:xfrm rot="10800000" flipH="1">
            <a:off x="0" y="7468"/>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1: </a:t>
            </a:r>
            <a:r>
              <a:rPr lang="en-GB" sz="3200" b="1" i="0" u="none" strike="noStrike" cap="none" dirty="0">
                <a:solidFill>
                  <a:schemeClr val="lt1"/>
                </a:solidFill>
                <a:latin typeface="Century Gothic"/>
                <a:ea typeface="Century Gothic"/>
                <a:cs typeface="Century Gothic"/>
                <a:sym typeface="Century Gothic"/>
              </a:rPr>
              <a:t>Hiding the hurt</a:t>
            </a:r>
            <a:endParaRPr dirty="0"/>
          </a:p>
        </p:txBody>
      </p:sp>
      <p:sp>
        <p:nvSpPr>
          <p:cNvPr id="4" name="Google Shape;152;p5">
            <a:extLst>
              <a:ext uri="{FF2B5EF4-FFF2-40B4-BE49-F238E27FC236}">
                <a16:creationId xmlns:a16="http://schemas.microsoft.com/office/drawing/2014/main" id="{E9E505A4-D23F-6DD0-92CE-2ED62B7B6B39}"/>
              </a:ext>
            </a:extLst>
          </p:cNvPr>
          <p:cNvSpPr/>
          <p:nvPr/>
        </p:nvSpPr>
        <p:spPr>
          <a:xfrm>
            <a:off x="175846" y="2007611"/>
            <a:ext cx="11683645" cy="4739418"/>
          </a:xfrm>
          <a:prstGeom prst="roundRect">
            <a:avLst>
              <a:gd name="adj" fmla="val 11284"/>
            </a:avLst>
          </a:prstGeom>
          <a:solidFill>
            <a:schemeClr val="lt1"/>
          </a:solidFill>
          <a:ln>
            <a:noFill/>
          </a:ln>
        </p:spPr>
        <p:txBody>
          <a:bodyPr spcFirstLastPara="1" wrap="square" lIns="0" tIns="91425" rIns="91425" bIns="91425" anchor="ctr" anchorCtr="0">
            <a:noAutofit/>
          </a:bodyPr>
          <a:lstStyle/>
          <a:p>
            <a:pPr marL="163099">
              <a:lnSpc>
                <a:spcPct val="200000"/>
              </a:lnSpc>
            </a:pPr>
            <a:r>
              <a:rPr lang="en-GB" sz="2400" dirty="0">
                <a:effectLst/>
                <a:latin typeface="Century Gothic" panose="020B0502020202020204" pitchFamily="34" charset="0"/>
                <a:ea typeface="Arial" panose="020B0604020202020204" pitchFamily="34" charset="0"/>
              </a:rPr>
              <a:t>Later, Devin’s mum tells her that Jay’s dad called to say he’s really upset about what Devin said. Jay actually used to be behind with his reading and worked really hard to catch up. Devin’s comment made him feel like he was still behind everyone else.</a:t>
            </a:r>
          </a:p>
          <a:p>
            <a:pPr marL="163099"/>
            <a:endParaRPr lang="en-GB" sz="1100" dirty="0">
              <a:latin typeface="Century Gothic" panose="020B0502020202020204" pitchFamily="34" charset="0"/>
              <a:ea typeface="Arial" panose="020B0604020202020204" pitchFamily="34" charset="0"/>
            </a:endParaRPr>
          </a:p>
          <a:p>
            <a:pPr marL="163099">
              <a:lnSpc>
                <a:spcPct val="200000"/>
              </a:lnSpc>
            </a:pPr>
            <a:r>
              <a:rPr lang="en-GB" sz="2400" dirty="0">
                <a:effectLst/>
                <a:latin typeface="Century Gothic" panose="020B0502020202020204" pitchFamily="34" charset="0"/>
                <a:ea typeface="Arial" panose="020B0604020202020204" pitchFamily="34" charset="0"/>
              </a:rPr>
              <a:t>Devin is confused because she thought Jay found it funny. Why did Jay laugh?</a:t>
            </a:r>
          </a:p>
        </p:txBody>
      </p:sp>
    </p:spTree>
    <p:extLst>
      <p:ext uri="{BB962C8B-B14F-4D97-AF65-F5344CB8AC3E}">
        <p14:creationId xmlns:p14="http://schemas.microsoft.com/office/powerpoint/2010/main" val="1739677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24"/>
        <p:cNvGrpSpPr/>
        <p:nvPr/>
      </p:nvGrpSpPr>
      <p:grpSpPr>
        <a:xfrm>
          <a:off x="0" y="0"/>
          <a:ext cx="0" cy="0"/>
          <a:chOff x="0" y="0"/>
          <a:chExt cx="0" cy="0"/>
        </a:xfrm>
      </p:grpSpPr>
      <p:pic>
        <p:nvPicPr>
          <p:cNvPr id="125" name="Google Shape;125;p4" descr="Background pattern&#10;&#10;Description automatically generated"/>
          <p:cNvPicPr preferRelativeResize="0"/>
          <p:nvPr/>
        </p:nvPicPr>
        <p:blipFill rotWithShape="1">
          <a:blip r:embed="rId3">
            <a:alphaModFix amt="40000"/>
          </a:blip>
          <a:srcRect/>
          <a:stretch/>
        </p:blipFill>
        <p:spPr>
          <a:xfrm rot="10800000" flipH="1">
            <a:off x="0" y="0"/>
            <a:ext cx="12192000" cy="6858000"/>
          </a:xfrm>
          <a:prstGeom prst="rect">
            <a:avLst/>
          </a:prstGeom>
          <a:noFill/>
          <a:ln>
            <a:noFill/>
          </a:ln>
        </p:spPr>
      </p:pic>
      <p:sp>
        <p:nvSpPr>
          <p:cNvPr id="126" name="Google Shape;126;p4"/>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7" name="Google Shape;127;p4"/>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8" name="Google Shape;128;p4"/>
          <p:cNvSpPr txBox="1"/>
          <p:nvPr/>
        </p:nvSpPr>
        <p:spPr>
          <a:xfrm>
            <a:off x="648571" y="545295"/>
            <a:ext cx="5828430" cy="1365663"/>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1200"/>
              </a:spcAft>
              <a:buClr>
                <a:srgbClr val="FFFFFF"/>
              </a:buClr>
              <a:buSzPts val="2300"/>
              <a:buFont typeface="Century Gothic"/>
              <a:buNone/>
            </a:pPr>
            <a:r>
              <a:rPr lang="en-GB" sz="4400" b="1" i="0" u="none" strike="noStrike" cap="none" dirty="0">
                <a:solidFill>
                  <a:schemeClr val="lt1"/>
                </a:solidFill>
                <a:latin typeface="Century Gothic"/>
                <a:ea typeface="Century Gothic"/>
                <a:cs typeface="Century Gothic"/>
                <a:sym typeface="Century Gothic"/>
              </a:rPr>
              <a:t>Stop &amp; Talk</a:t>
            </a:r>
            <a:endParaRPr sz="3600" b="0" i="0" u="none" strike="noStrike" cap="none" dirty="0">
              <a:solidFill>
                <a:schemeClr val="lt1"/>
              </a:solidFill>
              <a:latin typeface="Century Gothic"/>
              <a:ea typeface="Century Gothic"/>
              <a:cs typeface="Century Gothic"/>
              <a:sym typeface="Century Gothic"/>
            </a:endParaRPr>
          </a:p>
        </p:txBody>
      </p:sp>
      <p:pic>
        <p:nvPicPr>
          <p:cNvPr id="129" name="Google Shape;129;p4"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30" name="Google Shape;130;p4"/>
          <p:cNvSpPr/>
          <p:nvPr/>
        </p:nvSpPr>
        <p:spPr>
          <a:xfrm>
            <a:off x="283196" y="2254374"/>
            <a:ext cx="8122250" cy="2761510"/>
          </a:xfrm>
          <a:prstGeom prst="roundRect">
            <a:avLst>
              <a:gd name="adj" fmla="val 0"/>
            </a:avLst>
          </a:prstGeom>
          <a:noFill/>
          <a:ln>
            <a:noFill/>
          </a:ln>
        </p:spPr>
        <p:txBody>
          <a:bodyPr spcFirstLastPara="1" wrap="square" lIns="0" tIns="0" rIns="0" bIns="0" anchor="t" anchorCtr="0">
            <a:noAutofit/>
          </a:bodyPr>
          <a:lstStyle/>
          <a:p>
            <a:pPr marL="163099" marR="0" lvl="0" indent="0" algn="l" rtl="0">
              <a:spcBef>
                <a:spcPts val="0"/>
              </a:spcBef>
              <a:spcAft>
                <a:spcPts val="0"/>
              </a:spcAft>
              <a:buNone/>
            </a:pPr>
            <a:r>
              <a:rPr lang="en-GB" sz="2800" b="1" i="0" u="none" strike="noStrike" cap="none" dirty="0">
                <a:solidFill>
                  <a:srgbClr val="243044"/>
                </a:solidFill>
                <a:latin typeface="Century Gothic"/>
                <a:ea typeface="Century Gothic"/>
                <a:cs typeface="Century Gothic"/>
                <a:sym typeface="Century Gothic"/>
              </a:rPr>
              <a:t>Let’s discuss…</a:t>
            </a:r>
          </a:p>
          <a:p>
            <a:pPr marL="163099" marR="0" lvl="0" indent="0" algn="l" rtl="0">
              <a:spcBef>
                <a:spcPts val="0"/>
              </a:spcBef>
              <a:spcAft>
                <a:spcPts val="0"/>
              </a:spcAft>
              <a:buNone/>
            </a:pPr>
            <a:endParaRPr sz="2000" dirty="0"/>
          </a:p>
          <a:p>
            <a:pPr marL="448849" lvl="0" indent="-285750">
              <a:spcBef>
                <a:spcPts val="600"/>
              </a:spcBef>
              <a:buClr>
                <a:srgbClr val="243044"/>
              </a:buClr>
              <a:buSzPts val="1400"/>
              <a:buFont typeface="Arial"/>
              <a:buChar char="•"/>
            </a:pPr>
            <a:r>
              <a:rPr lang="en-GB" sz="2800" dirty="0">
                <a:solidFill>
                  <a:srgbClr val="243044"/>
                </a:solidFill>
                <a:latin typeface="Century Gothic"/>
                <a:ea typeface="Century Gothic"/>
                <a:cs typeface="Century Gothic"/>
                <a:sym typeface="Century Gothic"/>
              </a:rPr>
              <a:t>Why did Jay laugh if he didn’t find it funny?</a:t>
            </a:r>
          </a:p>
          <a:p>
            <a:pPr marL="448849" lvl="0" indent="-285750">
              <a:spcBef>
                <a:spcPts val="600"/>
              </a:spcBef>
              <a:buClr>
                <a:srgbClr val="243044"/>
              </a:buClr>
              <a:buSzPts val="1400"/>
              <a:buFont typeface="Arial"/>
              <a:buChar char="•"/>
            </a:pPr>
            <a:endParaRPr lang="en-GB" sz="2800" dirty="0">
              <a:solidFill>
                <a:srgbClr val="243044"/>
              </a:solidFill>
              <a:latin typeface="Century Gothic"/>
              <a:ea typeface="Century Gothic"/>
              <a:cs typeface="Century Gothic"/>
              <a:sym typeface="Century Gothic"/>
            </a:endParaRPr>
          </a:p>
          <a:p>
            <a:pPr marL="448849" lvl="0" indent="-285750">
              <a:spcBef>
                <a:spcPts val="600"/>
              </a:spcBef>
              <a:buClr>
                <a:srgbClr val="243044"/>
              </a:buClr>
              <a:buSzPts val="1400"/>
              <a:buFont typeface="Arial"/>
              <a:buChar char="•"/>
            </a:pPr>
            <a:r>
              <a:rPr lang="en-GB" sz="2800" dirty="0">
                <a:solidFill>
                  <a:srgbClr val="243044"/>
                </a:solidFill>
                <a:latin typeface="Century Gothic"/>
                <a:ea typeface="Century Gothic"/>
                <a:cs typeface="Century Gothic"/>
                <a:sym typeface="Century Gothic"/>
              </a:rPr>
              <a:t>What should we remember about laughing reactions online?</a:t>
            </a:r>
            <a:endParaRPr sz="2000" dirty="0"/>
          </a:p>
        </p:txBody>
      </p:sp>
      <p:pic>
        <p:nvPicPr>
          <p:cNvPr id="138" name="Google Shape;138;p4" descr="Icon&#10;&#10;Description automatically generated"/>
          <p:cNvPicPr preferRelativeResize="0"/>
          <p:nvPr/>
        </p:nvPicPr>
        <p:blipFill rotWithShape="1">
          <a:blip r:embed="rId5">
            <a:alphaModFix/>
          </a:blip>
          <a:srcRect/>
          <a:stretch/>
        </p:blipFill>
        <p:spPr>
          <a:xfrm rot="772238">
            <a:off x="7050239" y="622492"/>
            <a:ext cx="1423765" cy="1433815"/>
          </a:xfrm>
          <a:prstGeom prst="rect">
            <a:avLst/>
          </a:prstGeom>
          <a:noFill/>
          <a:ln>
            <a:noFill/>
          </a:ln>
        </p:spPr>
      </p:pic>
      <p:grpSp>
        <p:nvGrpSpPr>
          <p:cNvPr id="2" name="Google Shape;135;p4">
            <a:extLst>
              <a:ext uri="{FF2B5EF4-FFF2-40B4-BE49-F238E27FC236}">
                <a16:creationId xmlns:a16="http://schemas.microsoft.com/office/drawing/2014/main" id="{A90E543E-169E-7A1A-348F-E6CD9638646D}"/>
              </a:ext>
            </a:extLst>
          </p:cNvPr>
          <p:cNvGrpSpPr/>
          <p:nvPr/>
        </p:nvGrpSpPr>
        <p:grpSpPr>
          <a:xfrm rot="21069352">
            <a:off x="356121" y="5257676"/>
            <a:ext cx="1413164" cy="1413164"/>
            <a:chOff x="6757060" y="3158836"/>
            <a:chExt cx="1413164" cy="1413164"/>
          </a:xfrm>
          <a:solidFill>
            <a:srgbClr val="0066FF"/>
          </a:solidFill>
        </p:grpSpPr>
        <p:sp>
          <p:nvSpPr>
            <p:cNvPr id="3" name="Google Shape;136;p4">
              <a:extLst>
                <a:ext uri="{FF2B5EF4-FFF2-40B4-BE49-F238E27FC236}">
                  <a16:creationId xmlns:a16="http://schemas.microsoft.com/office/drawing/2014/main" id="{90C346A4-0921-F065-26E8-339877AD665C}"/>
                </a:ext>
              </a:extLst>
            </p:cNvPr>
            <p:cNvSpPr/>
            <p:nvPr/>
          </p:nvSpPr>
          <p:spPr>
            <a:xfrm>
              <a:off x="6757060" y="3158836"/>
              <a:ext cx="1413164" cy="1413164"/>
            </a:xfrm>
            <a:prstGeom prst="ellipse">
              <a:avLst/>
            </a:prstGeom>
            <a:grpFill/>
            <a:ln>
              <a:noFill/>
            </a:ln>
            <a:effectLst>
              <a:outerShdw dist="147553" dir="3660000" algn="tl" rotWithShape="0">
                <a:srgbClr val="000000">
                  <a:alpha val="26666"/>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4" name="Google Shape;137;p4">
              <a:extLst>
                <a:ext uri="{FF2B5EF4-FFF2-40B4-BE49-F238E27FC236}">
                  <a16:creationId xmlns:a16="http://schemas.microsoft.com/office/drawing/2014/main" id="{4AA5935A-CCD9-2BD6-DBB3-9A7375177A3E}"/>
                </a:ext>
              </a:extLst>
            </p:cNvPr>
            <p:cNvSpPr/>
            <p:nvPr/>
          </p:nvSpPr>
          <p:spPr>
            <a:xfrm>
              <a:off x="6950334" y="3542252"/>
              <a:ext cx="1026615" cy="646331"/>
            </a:xfrm>
            <a:prstGeom prst="rect">
              <a:avLst/>
            </a:prstGeom>
            <a:grp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b="1" i="0" u="none" strike="noStrike" cap="none" dirty="0">
                  <a:solidFill>
                    <a:schemeClr val="bg1"/>
                  </a:solidFill>
                  <a:latin typeface="Century Gothic"/>
                  <a:ea typeface="Century Gothic"/>
                  <a:cs typeface="Century Gothic"/>
                  <a:sym typeface="Century Gothic"/>
                </a:rPr>
                <a:t>ASK-IT</a:t>
              </a:r>
              <a:br>
                <a:rPr lang="en-GB" sz="1800" b="1" i="0" u="none" strike="noStrike" cap="none" dirty="0">
                  <a:solidFill>
                    <a:schemeClr val="bg1"/>
                  </a:solidFill>
                  <a:latin typeface="Century Gothic"/>
                  <a:ea typeface="Century Gothic"/>
                  <a:cs typeface="Century Gothic"/>
                  <a:sym typeface="Century Gothic"/>
                </a:rPr>
              </a:br>
              <a:r>
                <a:rPr lang="en-GB" sz="1800" b="1" i="0" u="none" strike="noStrike" cap="none" dirty="0">
                  <a:solidFill>
                    <a:schemeClr val="bg1"/>
                  </a:solidFill>
                  <a:latin typeface="Century Gothic"/>
                  <a:ea typeface="Century Gothic"/>
                  <a:cs typeface="Century Gothic"/>
                  <a:sym typeface="Century Gothic"/>
                </a:rPr>
                <a:t>BASKET!</a:t>
              </a:r>
              <a:endParaRPr dirty="0">
                <a:solidFill>
                  <a:schemeClr val="bg1"/>
                </a:solidFill>
              </a:endParaRPr>
            </a:p>
          </p:txBody>
        </p:sp>
      </p:grpSp>
      <p:pic>
        <p:nvPicPr>
          <p:cNvPr id="8" name="Google Shape;131;p4">
            <a:extLst>
              <a:ext uri="{FF2B5EF4-FFF2-40B4-BE49-F238E27FC236}">
                <a16:creationId xmlns:a16="http://schemas.microsoft.com/office/drawing/2014/main" id="{37AA5101-4220-C5D8-9F1F-C4179E6C4542}"/>
              </a:ext>
            </a:extLst>
          </p:cNvPr>
          <p:cNvPicPr preferRelativeResize="0"/>
          <p:nvPr/>
        </p:nvPicPr>
        <p:blipFill rotWithShape="1">
          <a:blip r:embed="rId6">
            <a:alphaModFix/>
          </a:blip>
          <a:srcRect/>
          <a:stretch/>
        </p:blipFill>
        <p:spPr>
          <a:xfrm flipH="1">
            <a:off x="8563374" y="2397847"/>
            <a:ext cx="2862007" cy="446762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2: </a:t>
            </a:r>
            <a:r>
              <a:rPr lang="en-GB" sz="3200" b="1" i="0" u="none" strike="noStrike" cap="none" dirty="0">
                <a:solidFill>
                  <a:schemeClr val="lt1"/>
                </a:solidFill>
                <a:latin typeface="Century Gothic"/>
                <a:ea typeface="Century Gothic"/>
                <a:cs typeface="Century Gothic"/>
                <a:sym typeface="Century Gothic"/>
              </a:rPr>
              <a:t>Taking action against cyberbullying</a:t>
            </a:r>
            <a:endParaRPr dirty="0"/>
          </a:p>
        </p:txBody>
      </p:sp>
      <p:sp>
        <p:nvSpPr>
          <p:cNvPr id="9" name="Google Shape;145;p5">
            <a:extLst>
              <a:ext uri="{FF2B5EF4-FFF2-40B4-BE49-F238E27FC236}">
                <a16:creationId xmlns:a16="http://schemas.microsoft.com/office/drawing/2014/main" id="{2229ED93-420E-0867-8B89-FA0D84DB3B1C}"/>
              </a:ext>
            </a:extLst>
          </p:cNvPr>
          <p:cNvSpPr/>
          <p:nvPr/>
        </p:nvSpPr>
        <p:spPr>
          <a:xfrm>
            <a:off x="283674" y="2403916"/>
            <a:ext cx="7849211" cy="3959320"/>
          </a:xfrm>
          <a:prstGeom prst="roundRect">
            <a:avLst>
              <a:gd name="adj" fmla="val 0"/>
            </a:avLst>
          </a:prstGeom>
          <a:noFill/>
          <a:ln>
            <a:noFill/>
          </a:ln>
        </p:spPr>
        <p:txBody>
          <a:bodyPr spcFirstLastPara="1" wrap="square" lIns="0" tIns="0" rIns="0" bIns="0" anchor="t" anchorCtr="0">
            <a:noAutofit/>
          </a:bodyPr>
          <a:lstStyle/>
          <a:p>
            <a:pPr marL="505999" marR="0" lvl="0" indent="-342900" algn="l" rtl="0">
              <a:spcBef>
                <a:spcPts val="0"/>
              </a:spcBef>
              <a:spcAft>
                <a:spcPts val="0"/>
              </a:spcAft>
              <a:buClr>
                <a:srgbClr val="243044"/>
              </a:buClr>
              <a:buSzPts val="1400"/>
              <a:buFont typeface="Calibri"/>
              <a:buAutoNum type="arabicPeriod"/>
            </a:pPr>
            <a:r>
              <a:rPr lang="en-GB" sz="2800" b="0" i="0" u="none" strike="noStrike" cap="none" dirty="0">
                <a:solidFill>
                  <a:srgbClr val="243044"/>
                </a:solidFill>
                <a:latin typeface="Century Gothic"/>
                <a:ea typeface="Century Gothic"/>
                <a:cs typeface="Century Gothic"/>
                <a:sym typeface="Century Gothic"/>
              </a:rPr>
              <a:t>Go to </a:t>
            </a:r>
            <a:r>
              <a:rPr lang="en-GB" sz="2800" b="1" i="0" u="none" strike="noStrike" cap="none" dirty="0">
                <a:solidFill>
                  <a:srgbClr val="243044"/>
                </a:solidFill>
                <a:latin typeface="Century Gothic"/>
                <a:ea typeface="Century Gothic"/>
                <a:cs typeface="Century Gothic"/>
                <a:sym typeface="Century Gothic"/>
              </a:rPr>
              <a:t>internetmatters.or</a:t>
            </a:r>
            <a:r>
              <a:rPr lang="en-GB" sz="2800" b="1" dirty="0">
                <a:solidFill>
                  <a:srgbClr val="243044"/>
                </a:solidFill>
                <a:latin typeface="Century Gothic"/>
                <a:ea typeface="Century Gothic"/>
                <a:cs typeface="Century Gothic"/>
                <a:sym typeface="Century Gothic"/>
              </a:rPr>
              <a:t>g/digital-matters</a:t>
            </a:r>
          </a:p>
          <a:p>
            <a:pPr marL="505999" marR="0" lvl="0" indent="-342900" algn="l" rtl="0">
              <a:spcBef>
                <a:spcPts val="0"/>
              </a:spcBef>
              <a:spcAft>
                <a:spcPts val="0"/>
              </a:spcAft>
              <a:buClr>
                <a:srgbClr val="243044"/>
              </a:buClr>
              <a:buSzPts val="1400"/>
              <a:buFont typeface="Calibri"/>
              <a:buAutoNum type="arabicPeriod"/>
            </a:pPr>
            <a:endParaRPr lang="en-GB" sz="2800" dirty="0">
              <a:solidFill>
                <a:srgbClr val="243044"/>
              </a:solidFill>
              <a:latin typeface="Century Gothic"/>
              <a:ea typeface="Century Gothic"/>
              <a:cs typeface="Century Gothic"/>
              <a:sym typeface="Century Gothic"/>
            </a:endParaRPr>
          </a:p>
          <a:p>
            <a:pPr marL="505999" marR="0" lvl="0" indent="-342900" algn="l" rtl="0">
              <a:spcBef>
                <a:spcPts val="0"/>
              </a:spcBef>
              <a:spcAft>
                <a:spcPts val="0"/>
              </a:spcAft>
              <a:buClr>
                <a:srgbClr val="243044"/>
              </a:buClr>
              <a:buSzPts val="1400"/>
              <a:buFont typeface="Calibri"/>
              <a:buAutoNum type="arabicPeriod"/>
            </a:pPr>
            <a:r>
              <a:rPr lang="en-GB" sz="2800" b="0" i="0" u="none" strike="noStrike" cap="none" dirty="0">
                <a:solidFill>
                  <a:srgbClr val="243044"/>
                </a:solidFill>
                <a:latin typeface="Century Gothic"/>
                <a:ea typeface="Century Gothic"/>
                <a:cs typeface="Century Gothic"/>
                <a:sym typeface="Century Gothic"/>
              </a:rPr>
              <a:t>Select ‘</a:t>
            </a:r>
            <a:r>
              <a:rPr lang="en-GB" sz="2800" b="1" i="0" u="none" strike="noStrike" cap="none" dirty="0">
                <a:solidFill>
                  <a:srgbClr val="243044"/>
                </a:solidFill>
                <a:latin typeface="Century Gothic"/>
                <a:ea typeface="Century Gothic"/>
                <a:cs typeface="Century Gothic"/>
                <a:sym typeface="Century Gothic"/>
              </a:rPr>
              <a:t>Begin as Student</a:t>
            </a:r>
            <a:r>
              <a:rPr lang="en-GB" sz="2800" b="0" i="0" u="none" strike="noStrike" cap="none" dirty="0">
                <a:solidFill>
                  <a:srgbClr val="243044"/>
                </a:solidFill>
                <a:latin typeface="Century Gothic"/>
                <a:ea typeface="Century Gothic"/>
                <a:cs typeface="Century Gothic"/>
                <a:sym typeface="Century Gothic"/>
              </a:rPr>
              <a:t>’</a:t>
            </a:r>
          </a:p>
          <a:p>
            <a:pPr marL="505999" marR="0" lvl="0" indent="-342900" algn="l" rtl="0">
              <a:spcBef>
                <a:spcPts val="0"/>
              </a:spcBef>
              <a:spcAft>
                <a:spcPts val="0"/>
              </a:spcAft>
              <a:buClr>
                <a:srgbClr val="243044"/>
              </a:buClr>
              <a:buSzPts val="1400"/>
              <a:buFont typeface="Calibri"/>
              <a:buAutoNum type="arabicPeriod"/>
            </a:pPr>
            <a:endParaRPr lang="en-GB" sz="2800" b="0" i="0" u="none" strike="noStrike" cap="none" dirty="0">
              <a:solidFill>
                <a:srgbClr val="243044"/>
              </a:solidFill>
              <a:latin typeface="Century Gothic"/>
              <a:ea typeface="Century Gothic"/>
              <a:cs typeface="Century Gothic"/>
              <a:sym typeface="Century Gothic"/>
            </a:endParaRPr>
          </a:p>
          <a:p>
            <a:pPr marL="505999" marR="0" lvl="0" indent="-342900" algn="l" rtl="0">
              <a:spcBef>
                <a:spcPts val="0"/>
              </a:spcBef>
              <a:spcAft>
                <a:spcPts val="0"/>
              </a:spcAft>
              <a:buClr>
                <a:srgbClr val="243044"/>
              </a:buClr>
              <a:buSzPts val="1400"/>
              <a:buFont typeface="Calibri"/>
              <a:buAutoNum type="arabicPeriod"/>
            </a:pPr>
            <a:r>
              <a:rPr lang="en-GB" sz="2800" dirty="0">
                <a:solidFill>
                  <a:srgbClr val="243044"/>
                </a:solidFill>
                <a:latin typeface="Century Gothic"/>
                <a:ea typeface="Century Gothic"/>
                <a:cs typeface="Century Gothic"/>
                <a:sym typeface="Century Gothic"/>
              </a:rPr>
              <a:t>Find and choose ‘</a:t>
            </a:r>
            <a:r>
              <a:rPr lang="en-GB" sz="2800" b="1" dirty="0">
                <a:solidFill>
                  <a:srgbClr val="243044"/>
                </a:solidFill>
                <a:latin typeface="Century Gothic"/>
                <a:ea typeface="Century Gothic"/>
                <a:cs typeface="Century Gothic"/>
                <a:sym typeface="Century Gothic"/>
              </a:rPr>
              <a:t>Online Bullying</a:t>
            </a:r>
            <a:r>
              <a:rPr lang="en-GB" sz="2800" dirty="0">
                <a:solidFill>
                  <a:srgbClr val="243044"/>
                </a:solidFill>
                <a:latin typeface="Century Gothic"/>
                <a:ea typeface="Century Gothic"/>
                <a:cs typeface="Century Gothic"/>
                <a:sym typeface="Century Gothic"/>
              </a:rPr>
              <a:t>’</a:t>
            </a:r>
          </a:p>
          <a:p>
            <a:pPr marL="505999" marR="0" lvl="0" indent="-342900" algn="l" rtl="0">
              <a:spcBef>
                <a:spcPts val="0"/>
              </a:spcBef>
              <a:spcAft>
                <a:spcPts val="0"/>
              </a:spcAft>
              <a:buClr>
                <a:srgbClr val="243044"/>
              </a:buClr>
              <a:buSzPts val="1400"/>
              <a:buFont typeface="Calibri"/>
              <a:buAutoNum type="arabicPeriod"/>
            </a:pPr>
            <a:endParaRPr lang="en-GB" sz="2800" dirty="0">
              <a:solidFill>
                <a:srgbClr val="243044"/>
              </a:solidFill>
              <a:latin typeface="Century Gothic"/>
              <a:ea typeface="Century Gothic"/>
              <a:cs typeface="Century Gothic"/>
              <a:sym typeface="Century Gothic"/>
            </a:endParaRPr>
          </a:p>
          <a:p>
            <a:pPr marL="505999" marR="0" lvl="0" indent="-342900" algn="l" rtl="0">
              <a:spcBef>
                <a:spcPts val="0"/>
              </a:spcBef>
              <a:spcAft>
                <a:spcPts val="0"/>
              </a:spcAft>
              <a:buClr>
                <a:srgbClr val="243044"/>
              </a:buClr>
              <a:buSzPts val="1400"/>
              <a:buFont typeface="Calibri"/>
              <a:buAutoNum type="arabicPeriod"/>
            </a:pPr>
            <a:r>
              <a:rPr lang="en-GB" sz="2800" dirty="0">
                <a:solidFill>
                  <a:srgbClr val="243044"/>
                </a:solidFill>
                <a:latin typeface="Century Gothic"/>
                <a:sym typeface="Century Gothic"/>
              </a:rPr>
              <a:t>Select ‘</a:t>
            </a:r>
            <a:r>
              <a:rPr lang="en-GB" sz="2800" b="1" dirty="0">
                <a:solidFill>
                  <a:srgbClr val="243044"/>
                </a:solidFill>
                <a:latin typeface="Century Gothic"/>
                <a:sym typeface="Century Gothic"/>
              </a:rPr>
              <a:t>Is it funny or is it hate?</a:t>
            </a:r>
            <a:r>
              <a:rPr lang="en-GB" sz="2800" dirty="0">
                <a:solidFill>
                  <a:srgbClr val="243044"/>
                </a:solidFill>
                <a:latin typeface="Century Gothic"/>
                <a:sym typeface="Century Gothic"/>
              </a:rPr>
              <a:t>’</a:t>
            </a:r>
          </a:p>
          <a:p>
            <a:pPr marL="505999" marR="0" lvl="0" indent="-342900" algn="l" rtl="0">
              <a:spcBef>
                <a:spcPts val="0"/>
              </a:spcBef>
              <a:spcAft>
                <a:spcPts val="0"/>
              </a:spcAft>
              <a:buClr>
                <a:srgbClr val="243044"/>
              </a:buClr>
              <a:buSzPts val="1400"/>
              <a:buFont typeface="Calibri"/>
              <a:buAutoNum type="arabicPeriod"/>
            </a:pPr>
            <a:endParaRPr lang="en-GB" sz="2800" dirty="0">
              <a:solidFill>
                <a:srgbClr val="243044"/>
              </a:solidFill>
              <a:latin typeface="Century Gothic"/>
              <a:sym typeface="Century Gothic"/>
            </a:endParaRPr>
          </a:p>
          <a:p>
            <a:pPr marL="505999" marR="0" lvl="0" indent="-342900" algn="l" rtl="0">
              <a:spcBef>
                <a:spcPts val="0"/>
              </a:spcBef>
              <a:spcAft>
                <a:spcPts val="0"/>
              </a:spcAft>
              <a:buClr>
                <a:srgbClr val="243044"/>
              </a:buClr>
              <a:buSzPts val="1400"/>
              <a:buFont typeface="Calibri"/>
              <a:buAutoNum type="arabicPeriod"/>
            </a:pPr>
            <a:r>
              <a:rPr lang="en-GB" sz="2800" dirty="0">
                <a:solidFill>
                  <a:srgbClr val="243044"/>
                </a:solidFill>
                <a:latin typeface="Century Gothic"/>
                <a:sym typeface="Century Gothic"/>
              </a:rPr>
              <a:t>Go to </a:t>
            </a:r>
            <a:r>
              <a:rPr lang="en-GB" sz="2800" b="1" dirty="0">
                <a:solidFill>
                  <a:srgbClr val="243044"/>
                </a:solidFill>
                <a:latin typeface="Century Gothic"/>
                <a:sym typeface="Century Gothic"/>
              </a:rPr>
              <a:t>Interactive Learning</a:t>
            </a:r>
            <a:endParaRPr sz="2000" b="1" dirty="0"/>
          </a:p>
        </p:txBody>
      </p:sp>
      <p:pic>
        <p:nvPicPr>
          <p:cNvPr id="2" name="Google Shape;170;p6">
            <a:extLst>
              <a:ext uri="{FF2B5EF4-FFF2-40B4-BE49-F238E27FC236}">
                <a16:creationId xmlns:a16="http://schemas.microsoft.com/office/drawing/2014/main" id="{50895348-1C37-71E4-45D3-8299501E1E51}"/>
              </a:ext>
            </a:extLst>
          </p:cNvPr>
          <p:cNvPicPr preferRelativeResize="0"/>
          <p:nvPr/>
        </p:nvPicPr>
        <p:blipFill rotWithShape="1">
          <a:blip r:embed="rId5">
            <a:alphaModFix/>
          </a:blip>
          <a:srcRect/>
          <a:stretch/>
        </p:blipFill>
        <p:spPr>
          <a:xfrm flipH="1">
            <a:off x="8232412" y="2007610"/>
            <a:ext cx="3675914" cy="4850390"/>
          </a:xfrm>
          <a:prstGeom prst="rect">
            <a:avLst/>
          </a:prstGeom>
          <a:noFill/>
          <a:ln>
            <a:noFill/>
          </a:ln>
        </p:spPr>
      </p:pic>
    </p:spTree>
    <p:extLst>
      <p:ext uri="{BB962C8B-B14F-4D97-AF65-F5344CB8AC3E}">
        <p14:creationId xmlns:p14="http://schemas.microsoft.com/office/powerpoint/2010/main" val="2047785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a:picLocks noGrp="1" noRot="1" noMove="1" noResize="1" noEditPoints="1" noAdjustHandles="1" noChangeArrowheads="1" noChangeShapeType="1" noCrop="1"/>
          </p:cNvPicPr>
          <p:nvPr/>
        </p:nvPicPr>
        <p:blipFill rotWithShape="1">
          <a:blip r:embed="rId3">
            <a:alphaModFix amt="80000"/>
          </a:blip>
          <a:srcRect/>
          <a:stretch/>
        </p:blipFill>
        <p:spPr>
          <a:xfrm rot="10800000" flipH="1">
            <a:off x="0" y="-1863"/>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5" name="Google Shape;145;p5"/>
          <p:cNvSpPr/>
          <p:nvPr/>
        </p:nvSpPr>
        <p:spPr>
          <a:xfrm>
            <a:off x="111422" y="2288367"/>
            <a:ext cx="7959093" cy="1298895"/>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0" i="0" u="none" strike="noStrike" cap="none" dirty="0">
                <a:solidFill>
                  <a:srgbClr val="243044"/>
                </a:solidFill>
                <a:latin typeface="Century Gothic"/>
                <a:ea typeface="Century Gothic"/>
                <a:cs typeface="Century Gothic"/>
                <a:sym typeface="Century Gothic"/>
              </a:rPr>
              <a:t>First, what is a </a:t>
            </a:r>
            <a:r>
              <a:rPr lang="en-GB" sz="2400" b="1" i="0" u="none" strike="noStrike" cap="none" dirty="0">
                <a:solidFill>
                  <a:srgbClr val="243044"/>
                </a:solidFill>
                <a:latin typeface="Century Gothic"/>
                <a:ea typeface="Century Gothic"/>
                <a:cs typeface="Century Gothic"/>
                <a:sym typeface="Century Gothic"/>
              </a:rPr>
              <a:t>bystander</a:t>
            </a:r>
            <a:r>
              <a:rPr lang="en-GB" sz="2400" b="0" i="0" u="none" strike="noStrike" cap="none" dirty="0">
                <a:solidFill>
                  <a:srgbClr val="243044"/>
                </a:solidFill>
                <a:latin typeface="Century Gothic"/>
                <a:ea typeface="Century Gothic"/>
                <a:cs typeface="Century Gothic"/>
                <a:sym typeface="Century Gothic"/>
              </a:rPr>
              <a:t> and what is an </a:t>
            </a:r>
            <a:r>
              <a:rPr lang="en-GB" sz="2400" b="1" i="0" u="none" strike="noStrike" cap="none" dirty="0">
                <a:solidFill>
                  <a:srgbClr val="243044"/>
                </a:solidFill>
                <a:latin typeface="Century Gothic"/>
                <a:ea typeface="Century Gothic"/>
                <a:cs typeface="Century Gothic"/>
                <a:sym typeface="Century Gothic"/>
              </a:rPr>
              <a:t>upstander</a:t>
            </a:r>
            <a:r>
              <a:rPr lang="en-GB" sz="2400" b="0" i="0" u="none" strike="noStrike" cap="none" dirty="0">
                <a:solidFill>
                  <a:srgbClr val="243044"/>
                </a:solidFill>
                <a:latin typeface="Century Gothic"/>
                <a:ea typeface="Century Gothic"/>
                <a:cs typeface="Century Gothic"/>
                <a:sym typeface="Century Gothic"/>
              </a:rPr>
              <a:t>? Which one can stop bullying?</a:t>
            </a:r>
            <a:endParaRPr lang="en-GB" sz="2400" b="1" dirty="0">
              <a:solidFill>
                <a:srgbClr val="243044"/>
              </a:solidFill>
              <a:latin typeface="Century Gothic"/>
              <a:ea typeface="Century Gothic"/>
              <a:cs typeface="Century Gothic"/>
              <a:sym typeface="Century Gothic"/>
            </a:endParaRPr>
          </a:p>
        </p:txBody>
      </p:sp>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2: </a:t>
            </a:r>
            <a:r>
              <a:rPr lang="en-GB" sz="3200" b="1" i="0" u="none" strike="noStrike" cap="none" dirty="0">
                <a:solidFill>
                  <a:schemeClr val="lt1"/>
                </a:solidFill>
                <a:latin typeface="Century Gothic"/>
                <a:ea typeface="Century Gothic"/>
                <a:cs typeface="Century Gothic"/>
                <a:sym typeface="Century Gothic"/>
              </a:rPr>
              <a:t>Taking action against cyberbullying</a:t>
            </a:r>
            <a:endParaRPr lang="en-GB" sz="3200" dirty="0"/>
          </a:p>
        </p:txBody>
      </p:sp>
      <p:sp>
        <p:nvSpPr>
          <p:cNvPr id="9" name="Google Shape;145;p5">
            <a:extLst>
              <a:ext uri="{FF2B5EF4-FFF2-40B4-BE49-F238E27FC236}">
                <a16:creationId xmlns:a16="http://schemas.microsoft.com/office/drawing/2014/main" id="{CB9DCCA6-398A-164D-9104-0FA98E0CC56A}"/>
              </a:ext>
            </a:extLst>
          </p:cNvPr>
          <p:cNvSpPr/>
          <p:nvPr/>
        </p:nvSpPr>
        <p:spPr>
          <a:xfrm>
            <a:off x="111422" y="3927470"/>
            <a:ext cx="7959093" cy="1298895"/>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0" i="0" u="none" strike="noStrike" cap="none" dirty="0">
                <a:solidFill>
                  <a:srgbClr val="243044"/>
                </a:solidFill>
                <a:latin typeface="Century Gothic"/>
                <a:ea typeface="Century Gothic"/>
                <a:cs typeface="Century Gothic"/>
                <a:sym typeface="Century Gothic"/>
              </a:rPr>
              <a:t>Now that you know those words, start the first question, called ‘</a:t>
            </a:r>
            <a:r>
              <a:rPr lang="en-GB" sz="2400" b="1" i="0" u="none" strike="noStrike" cap="none" dirty="0">
                <a:solidFill>
                  <a:srgbClr val="243044"/>
                </a:solidFill>
                <a:latin typeface="Century Gothic"/>
                <a:ea typeface="Century Gothic"/>
                <a:cs typeface="Century Gothic"/>
                <a:sym typeface="Century Gothic"/>
              </a:rPr>
              <a:t>Bystander to upstander</a:t>
            </a:r>
            <a:r>
              <a:rPr lang="en-GB" sz="2400" b="0" i="0" u="none" strike="noStrike" cap="none" dirty="0">
                <a:solidFill>
                  <a:srgbClr val="243044"/>
                </a:solidFill>
                <a:latin typeface="Century Gothic"/>
                <a:ea typeface="Century Gothic"/>
                <a:cs typeface="Century Gothic"/>
                <a:sym typeface="Century Gothic"/>
              </a:rPr>
              <a:t>’</a:t>
            </a:r>
            <a:r>
              <a:rPr lang="en-GB" sz="2400" i="0" u="none" strike="noStrike" cap="none" dirty="0">
                <a:solidFill>
                  <a:srgbClr val="243044"/>
                </a:solidFill>
                <a:latin typeface="Century Gothic"/>
                <a:ea typeface="Century Gothic"/>
                <a:cs typeface="Century Gothic"/>
                <a:sym typeface="Century Gothic"/>
              </a:rPr>
              <a:t>.</a:t>
            </a:r>
            <a:endParaRPr lang="en-GB" sz="2400" dirty="0">
              <a:solidFill>
                <a:srgbClr val="243044"/>
              </a:solidFill>
              <a:latin typeface="Century Gothic"/>
              <a:ea typeface="Century Gothic"/>
              <a:cs typeface="Century Gothic"/>
              <a:sym typeface="Century Gothic"/>
            </a:endParaRPr>
          </a:p>
        </p:txBody>
      </p:sp>
      <p:pic>
        <p:nvPicPr>
          <p:cNvPr id="10" name="Google Shape;170;p6">
            <a:extLst>
              <a:ext uri="{FF2B5EF4-FFF2-40B4-BE49-F238E27FC236}">
                <a16:creationId xmlns:a16="http://schemas.microsoft.com/office/drawing/2014/main" id="{AFD2D6AE-82EE-A4C2-4E95-3E98283E7E40}"/>
              </a:ext>
            </a:extLst>
          </p:cNvPr>
          <p:cNvPicPr preferRelativeResize="0"/>
          <p:nvPr/>
        </p:nvPicPr>
        <p:blipFill rotWithShape="1">
          <a:blip r:embed="rId5">
            <a:alphaModFix/>
          </a:blip>
          <a:srcRect/>
          <a:stretch/>
        </p:blipFill>
        <p:spPr>
          <a:xfrm flipH="1">
            <a:off x="8232412" y="2007610"/>
            <a:ext cx="3675914" cy="4850390"/>
          </a:xfrm>
          <a:prstGeom prst="rect">
            <a:avLst/>
          </a:prstGeom>
          <a:noFill/>
          <a:ln>
            <a:noFill/>
          </a:ln>
        </p:spPr>
      </p:pic>
    </p:spTree>
    <p:extLst>
      <p:ext uri="{BB962C8B-B14F-4D97-AF65-F5344CB8AC3E}">
        <p14:creationId xmlns:p14="http://schemas.microsoft.com/office/powerpoint/2010/main" val="2825634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alpha val="74901"/>
          </a:schemeClr>
        </a:solidFill>
        <a:effectLst/>
      </p:bgPr>
    </p:bg>
    <p:spTree>
      <p:nvGrpSpPr>
        <p:cNvPr id="1" name="Shape 142"/>
        <p:cNvGrpSpPr/>
        <p:nvPr/>
      </p:nvGrpSpPr>
      <p:grpSpPr>
        <a:xfrm>
          <a:off x="0" y="0"/>
          <a:ext cx="0" cy="0"/>
          <a:chOff x="0" y="0"/>
          <a:chExt cx="0" cy="0"/>
        </a:xfrm>
      </p:grpSpPr>
      <p:pic>
        <p:nvPicPr>
          <p:cNvPr id="143" name="Google Shape;143;p5" descr="Background pattern&#10;&#10;Description automatically generated"/>
          <p:cNvPicPr preferRelativeResize="0"/>
          <p:nvPr/>
        </p:nvPicPr>
        <p:blipFill rotWithShape="1">
          <a:blip r:embed="rId3">
            <a:alphaModFix amt="80000"/>
          </a:blip>
          <a:srcRect/>
          <a:stretch/>
        </p:blipFill>
        <p:spPr>
          <a:xfrm rot="10800000" flipH="1">
            <a:off x="0" y="7468"/>
            <a:ext cx="12192000" cy="6858000"/>
          </a:xfrm>
          <a:prstGeom prst="rect">
            <a:avLst/>
          </a:prstGeom>
          <a:noFill/>
          <a:ln>
            <a:noFill/>
          </a:ln>
        </p:spPr>
      </p:pic>
      <p:pic>
        <p:nvPicPr>
          <p:cNvPr id="144" name="Google Shape;144;p5" descr="A picture containing text, sign&#10;&#10;Description automatically generated"/>
          <p:cNvPicPr preferRelativeResize="0"/>
          <p:nvPr/>
        </p:nvPicPr>
        <p:blipFill rotWithShape="1">
          <a:blip r:embed="rId4">
            <a:alphaModFix/>
          </a:blip>
          <a:srcRect/>
          <a:stretch/>
        </p:blipFill>
        <p:spPr>
          <a:xfrm>
            <a:off x="9362054" y="486888"/>
            <a:ext cx="2497437" cy="862116"/>
          </a:xfrm>
          <a:prstGeom prst="rect">
            <a:avLst/>
          </a:prstGeom>
          <a:noFill/>
          <a:ln>
            <a:noFill/>
          </a:ln>
        </p:spPr>
      </p:pic>
      <p:sp>
        <p:nvSpPr>
          <p:cNvPr id="145" name="Google Shape;145;p5"/>
          <p:cNvSpPr/>
          <p:nvPr/>
        </p:nvSpPr>
        <p:spPr>
          <a:xfrm>
            <a:off x="112245" y="2007611"/>
            <a:ext cx="11845293" cy="4515040"/>
          </a:xfrm>
          <a:prstGeom prst="roundRect">
            <a:avLst>
              <a:gd name="adj" fmla="val 0"/>
            </a:avLst>
          </a:prstGeom>
          <a:noFill/>
          <a:ln>
            <a:noFill/>
          </a:ln>
        </p:spPr>
        <p:txBody>
          <a:bodyPr spcFirstLastPara="1" wrap="square" lIns="0" tIns="0" rIns="0" bIns="0" anchor="t" anchorCtr="0">
            <a:noAutofit/>
          </a:bodyPr>
          <a:lstStyle/>
          <a:p>
            <a:pPr marL="163099" marR="0" lvl="0" algn="l" rtl="0">
              <a:spcBef>
                <a:spcPts val="0"/>
              </a:spcBef>
              <a:spcAft>
                <a:spcPts val="0"/>
              </a:spcAft>
              <a:buClr>
                <a:srgbClr val="243044"/>
              </a:buClr>
              <a:buSzPts val="1400"/>
            </a:pPr>
            <a:r>
              <a:rPr lang="en-GB" sz="2400" b="1" i="0" u="sng" strike="noStrike" cap="none" dirty="0">
                <a:solidFill>
                  <a:srgbClr val="243044"/>
                </a:solidFill>
                <a:latin typeface="Century Gothic"/>
                <a:ea typeface="Century Gothic"/>
                <a:cs typeface="Century Gothic"/>
                <a:sym typeface="Century Gothic"/>
              </a:rPr>
              <a:t>Bystander to upstander</a:t>
            </a:r>
          </a:p>
          <a:p>
            <a:pPr marL="163099" marR="0" lvl="0" algn="l" rtl="0">
              <a:spcBef>
                <a:spcPts val="0"/>
              </a:spcBef>
              <a:spcAft>
                <a:spcPts val="0"/>
              </a:spcAft>
              <a:buClr>
                <a:srgbClr val="243044"/>
              </a:buClr>
              <a:buSzPts val="1400"/>
            </a:pPr>
            <a:endParaRPr lang="en-GB" sz="2400" dirty="0">
              <a:solidFill>
                <a:srgbClr val="243044"/>
              </a:solidFill>
              <a:latin typeface="Century Gothic"/>
              <a:ea typeface="Century Gothic"/>
              <a:cs typeface="Century Gothic"/>
              <a:sym typeface="Century Gothic"/>
            </a:endParaRPr>
          </a:p>
          <a:p>
            <a:pPr marL="163099" marR="0" lvl="0" algn="l" rtl="0">
              <a:spcBef>
                <a:spcPts val="0"/>
              </a:spcBef>
              <a:spcAft>
                <a:spcPts val="0"/>
              </a:spcAft>
              <a:buClr>
                <a:srgbClr val="243044"/>
              </a:buClr>
              <a:buSzPts val="1400"/>
            </a:pPr>
            <a:r>
              <a:rPr lang="en-GB" sz="2400" b="1" dirty="0">
                <a:solidFill>
                  <a:srgbClr val="243044"/>
                </a:solidFill>
                <a:latin typeface="Century Gothic"/>
                <a:ea typeface="Century Gothic"/>
                <a:cs typeface="Century Gothic"/>
                <a:sym typeface="Century Gothic"/>
              </a:rPr>
              <a:t>Question: </a:t>
            </a:r>
            <a:r>
              <a:rPr lang="en-GB" sz="2400" dirty="0">
                <a:solidFill>
                  <a:srgbClr val="243044"/>
                </a:solidFill>
                <a:latin typeface="Century Gothic"/>
                <a:ea typeface="Century Gothic"/>
                <a:cs typeface="Century Gothic"/>
                <a:sym typeface="Century Gothic"/>
              </a:rPr>
              <a:t>When Devin and Jay’s friends saw Devin’s message in the group chat, </a:t>
            </a:r>
            <a:r>
              <a:rPr lang="en-GB" sz="2400" b="1" dirty="0">
                <a:solidFill>
                  <a:srgbClr val="243044"/>
                </a:solidFill>
                <a:latin typeface="Century Gothic"/>
                <a:ea typeface="Century Gothic"/>
                <a:cs typeface="Century Gothic"/>
                <a:sym typeface="Century Gothic"/>
              </a:rPr>
              <a:t>what could they have done to support Jay</a:t>
            </a:r>
            <a:r>
              <a:rPr lang="en-GB" sz="2400" dirty="0">
                <a:solidFill>
                  <a:srgbClr val="243044"/>
                </a:solidFill>
                <a:latin typeface="Century Gothic"/>
                <a:ea typeface="Century Gothic"/>
                <a:cs typeface="Century Gothic"/>
                <a:sym typeface="Century Gothic"/>
              </a:rPr>
              <a:t>? Choose all correct answers.</a:t>
            </a:r>
          </a:p>
          <a:p>
            <a:pPr marL="163099" marR="0" lvl="0" algn="l" rtl="0">
              <a:spcBef>
                <a:spcPts val="0"/>
              </a:spcBef>
              <a:spcAft>
                <a:spcPts val="0"/>
              </a:spcAft>
              <a:buClr>
                <a:srgbClr val="243044"/>
              </a:buClr>
              <a:buSzPts val="1400"/>
            </a:pPr>
            <a:r>
              <a:rPr lang="en-GB" sz="2400" dirty="0">
                <a:solidFill>
                  <a:srgbClr val="243044"/>
                </a:solidFill>
                <a:latin typeface="Century Gothic"/>
                <a:ea typeface="Century Gothic"/>
                <a:cs typeface="Century Gothic"/>
                <a:sym typeface="Century Gothic"/>
              </a:rPr>
              <a:t>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In the group chat, tell Devin that she’s an even worse reader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In the group chat, say that they think Jay actually reads really well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Privately, tell Devin that they didn’t think what they said about Jay was that nice </a:t>
            </a:r>
          </a:p>
          <a:p>
            <a:pPr marL="505999" marR="0" lvl="0" indent="-342900" algn="l" rtl="0">
              <a:lnSpc>
                <a:spcPct val="150000"/>
              </a:lnSpc>
              <a:spcBef>
                <a:spcPts val="0"/>
              </a:spcBef>
              <a:spcAft>
                <a:spcPts val="0"/>
              </a:spcAft>
              <a:buClr>
                <a:srgbClr val="243044"/>
              </a:buClr>
              <a:buSzPts val="1400"/>
              <a:buFont typeface="Wingdings" panose="05000000000000000000" pitchFamily="2" charset="2"/>
              <a:buChar char="q"/>
            </a:pPr>
            <a:r>
              <a:rPr lang="en-GB" sz="2400" dirty="0">
                <a:solidFill>
                  <a:srgbClr val="243044"/>
                </a:solidFill>
                <a:latin typeface="Century Gothic"/>
                <a:ea typeface="Century Gothic"/>
                <a:cs typeface="Century Gothic"/>
                <a:sym typeface="Century Gothic"/>
              </a:rPr>
              <a:t>Privately, message Jay and ask if he is okay</a:t>
            </a:r>
          </a:p>
          <a:p>
            <a:pPr marL="505999" marR="0" lvl="0" indent="-342900" algn="l" rtl="0">
              <a:spcBef>
                <a:spcPts val="0"/>
              </a:spcBef>
              <a:spcAft>
                <a:spcPts val="0"/>
              </a:spcAft>
              <a:buClr>
                <a:srgbClr val="243044"/>
              </a:buClr>
              <a:buSzPts val="1400"/>
              <a:buFont typeface="Wingdings" panose="05000000000000000000" pitchFamily="2" charset="2"/>
              <a:buChar char="q"/>
            </a:pPr>
            <a:endParaRPr lang="en-GB" sz="2400" dirty="0">
              <a:solidFill>
                <a:srgbClr val="243044"/>
              </a:solidFill>
              <a:latin typeface="Century Gothic"/>
              <a:ea typeface="Century Gothic"/>
              <a:cs typeface="Century Gothic"/>
              <a:sym typeface="Century Gothic"/>
            </a:endParaRPr>
          </a:p>
        </p:txBody>
      </p:sp>
      <p:sp>
        <p:nvSpPr>
          <p:cNvPr id="146" name="Google Shape;146;p5"/>
          <p:cNvSpPr/>
          <p:nvPr/>
        </p:nvSpPr>
        <p:spPr>
          <a:xfrm>
            <a:off x="332509" y="415636"/>
            <a:ext cx="8467107" cy="1495322"/>
          </a:xfrm>
          <a:prstGeom prst="roundRect">
            <a:avLst>
              <a:gd name="adj" fmla="val 16667"/>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7" name="Google Shape;147;p5"/>
          <p:cNvSpPr/>
          <p:nvPr/>
        </p:nvSpPr>
        <p:spPr>
          <a:xfrm>
            <a:off x="0" y="415636"/>
            <a:ext cx="2766951" cy="1495322"/>
          </a:xfrm>
          <a:prstGeom prst="rect">
            <a:avLst/>
          </a:prstGeom>
          <a:solidFill>
            <a:srgbClr val="24304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8" name="Google Shape;148;p5"/>
          <p:cNvSpPr txBox="1"/>
          <p:nvPr/>
        </p:nvSpPr>
        <p:spPr>
          <a:xfrm>
            <a:off x="648570" y="512288"/>
            <a:ext cx="7747285" cy="1495322"/>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FFFFFF"/>
              </a:buClr>
              <a:buSzPts val="2300"/>
              <a:buFont typeface="Century Gothic"/>
              <a:buNone/>
            </a:pPr>
            <a:r>
              <a:rPr lang="en-GB" sz="3200" b="1" i="0" u="none" strike="noStrike" cap="none" dirty="0">
                <a:solidFill>
                  <a:srgbClr val="F6DF62"/>
                </a:solidFill>
                <a:latin typeface="Century Gothic"/>
                <a:ea typeface="Century Gothic"/>
                <a:cs typeface="Century Gothic"/>
                <a:sym typeface="Century Gothic"/>
              </a:rPr>
              <a:t>Activity 2: </a:t>
            </a:r>
            <a:r>
              <a:rPr lang="en-GB" sz="3200" b="1" i="0" u="none" strike="noStrike" cap="none" dirty="0">
                <a:solidFill>
                  <a:schemeClr val="lt1"/>
                </a:solidFill>
                <a:latin typeface="Century Gothic"/>
                <a:ea typeface="Century Gothic"/>
                <a:cs typeface="Century Gothic"/>
                <a:sym typeface="Century Gothic"/>
              </a:rPr>
              <a:t>Taking action against cyberbullying</a:t>
            </a:r>
            <a:endParaRPr lang="en-GB" sz="3200" dirty="0"/>
          </a:p>
        </p:txBody>
      </p:sp>
    </p:spTree>
    <p:extLst>
      <p:ext uri="{BB962C8B-B14F-4D97-AF65-F5344CB8AC3E}">
        <p14:creationId xmlns:p14="http://schemas.microsoft.com/office/powerpoint/2010/main" val="2056594334"/>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TotalTime>
  <Words>1664</Words>
  <Application>Microsoft Office PowerPoint</Application>
  <PresentationFormat>Widescreen</PresentationFormat>
  <Paragraphs>171</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Century Gothic</vt:lpstr>
      <vt:lpstr>Calibri</vt:lpstr>
      <vt:lpstr>Wingdings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Andy Pamplin</dc:creator>
  <cp:lastModifiedBy>Sheena Peckham</cp:lastModifiedBy>
  <cp:revision>10</cp:revision>
  <dcterms:created xsi:type="dcterms:W3CDTF">2022-03-02T09:57:17Z</dcterms:created>
  <dcterms:modified xsi:type="dcterms:W3CDTF">2023-10-05T14:39:37Z</dcterms:modified>
</cp:coreProperties>
</file>